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1" r:id="rId3"/>
    <p:sldId id="319" r:id="rId4"/>
    <p:sldId id="343" r:id="rId5"/>
    <p:sldId id="373" r:id="rId6"/>
    <p:sldId id="415" r:id="rId7"/>
    <p:sldId id="463" r:id="rId8"/>
    <p:sldId id="515" r:id="rId9"/>
    <p:sldId id="540" r:id="rId10"/>
    <p:sldId id="615" r:id="rId11"/>
    <p:sldId id="643" r:id="rId12"/>
  </p:sldIdLst>
  <p:sldSz cx="18288000" cy="10287000"/>
  <p:notesSz cx="18288000" cy="10287000"/>
  <p:embeddedFontLst>
    <p:embeddedFont>
      <p:font typeface="Merriweather Light" panose="00000400000000000000" pitchFamily="2" charset="0"/>
      <p:regular r:id="rId16"/>
      <p:italic r:id="rId17"/>
    </p:embeddedFont>
    <p:embeddedFont>
      <p:font typeface="Open Sans" pitchFamily="2" charset="0"/>
      <p:regular r:id="rId18"/>
      <p:bold r:id="rId19"/>
      <p:italic r:id="rId20"/>
      <p:boldItalic r:id="rId21"/>
    </p:embeddedFont>
    <p:embeddedFont>
      <p:font typeface="Old Standard TT" panose="00000800000000000000" pitchFamily="2" charset="0"/>
      <p:bold r:id="rId22"/>
    </p:embeddedFont>
    <p:embeddedFont>
      <p:font typeface="Merriweather" panose="00000500000000000000" pitchFamily="2" charset="0"/>
      <p:regular r:id="rId23"/>
      <p:bold r:id="rId24"/>
      <p:italic r:id="rId25"/>
      <p:boldItalic r:id="rId26"/>
    </p:embeddedFont>
    <p:embeddedFont>
      <p:font typeface="Calibri Light" panose="020F0302020204030204" charset="0"/>
      <p:regular r:id="rId27"/>
      <p:italic r:id="rId28"/>
    </p:embeddedFont>
    <p:embeddedFont>
      <p:font typeface="Calibri" panose="020F050202020403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11.fntdata"/><Relationship Id="rId1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25" Type="http://schemas.openxmlformats.org/officeDocument/2006/relationships/font" Target="fonts/font10.fntdata"/><Relationship Id="rId17" Type="http://schemas.openxmlformats.org/officeDocument/2006/relationships/font" Target="fonts/font2.fntdata"/><Relationship Id="rId12" Type="http://schemas.openxmlformats.org/officeDocument/2006/relationships/slide" Target="slides/slide10.xml"/><Relationship Id="rId33" Type="http://schemas.openxmlformats.org/officeDocument/2006/relationships/customXml" Target="../customXml/item1.xml"/><Relationship Id="rId29" Type="http://schemas.openxmlformats.org/officeDocument/2006/relationships/font" Target="fonts/font14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6" Type="http://schemas.openxmlformats.org/officeDocument/2006/relationships/font" Target="fonts/font1.fntdata"/><Relationship Id="rId6" Type="http://schemas.openxmlformats.org/officeDocument/2006/relationships/slide" Target="slides/slide4.xml"/><Relationship Id="rId32" Type="http://schemas.openxmlformats.org/officeDocument/2006/relationships/font" Target="fonts/font17.fntdata"/><Relationship Id="rId24" Type="http://schemas.openxmlformats.org/officeDocument/2006/relationships/font" Target="fonts/font9.fntdata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3.xml"/><Relationship Id="rId28" Type="http://schemas.openxmlformats.org/officeDocument/2006/relationships/font" Target="fonts/font13.fntdata"/><Relationship Id="rId23" Type="http://schemas.openxmlformats.org/officeDocument/2006/relationships/font" Target="fonts/font8.fntdata"/><Relationship Id="rId15" Type="http://schemas.openxmlformats.org/officeDocument/2006/relationships/tableStyles" Target="tableStyles.xml"/><Relationship Id="rId31" Type="http://schemas.openxmlformats.org/officeDocument/2006/relationships/font" Target="fonts/font16.fntdata"/><Relationship Id="rId19" Type="http://schemas.openxmlformats.org/officeDocument/2006/relationships/font" Target="fonts/font4.fntdata"/><Relationship Id="rId10" Type="http://schemas.openxmlformats.org/officeDocument/2006/relationships/slide" Target="slides/slide8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30" Type="http://schemas.openxmlformats.org/officeDocument/2006/relationships/font" Target="fonts/font15.fntdata"/><Relationship Id="rId27" Type="http://schemas.openxmlformats.org/officeDocument/2006/relationships/font" Target="fonts/font12.fntdata"/><Relationship Id="rId22" Type="http://schemas.openxmlformats.org/officeDocument/2006/relationships/font" Target="fonts/font7.fntdata"/><Relationship Id="rId14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CEAE-9ACF-4870-96B2-2FDD755B400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AC96-115D-4CF4-9B0B-0F2A89887B52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tags" Target="../tags/tag2.xml"/><Relationship Id="rId5" Type="http://schemas.openxmlformats.org/officeDocument/2006/relationships/image" Target="../media/image57.png"/><Relationship Id="rId4" Type="http://schemas.openxmlformats.org/officeDocument/2006/relationships/tags" Target="../tags/tag1.xml"/><Relationship Id="rId3" Type="http://schemas.openxmlformats.org/officeDocument/2006/relationships/image" Target="../media/image56.png"/><Relationship Id="rId29" Type="http://schemas.openxmlformats.org/officeDocument/2006/relationships/slideLayout" Target="../slideLayouts/slideLayout7.xml"/><Relationship Id="rId28" Type="http://schemas.openxmlformats.org/officeDocument/2006/relationships/image" Target="../media/image6.jpeg"/><Relationship Id="rId27" Type="http://schemas.openxmlformats.org/officeDocument/2006/relationships/image" Target="../media/image5.png"/><Relationship Id="rId26" Type="http://schemas.openxmlformats.org/officeDocument/2006/relationships/tags" Target="../tags/tag20.xml"/><Relationship Id="rId25" Type="http://schemas.openxmlformats.org/officeDocument/2006/relationships/image" Target="../media/image59.png"/><Relationship Id="rId24" Type="http://schemas.openxmlformats.org/officeDocument/2006/relationships/tags" Target="../tags/tag19.xml"/><Relationship Id="rId23" Type="http://schemas.openxmlformats.org/officeDocument/2006/relationships/tags" Target="../tags/tag18.xml"/><Relationship Id="rId22" Type="http://schemas.openxmlformats.org/officeDocument/2006/relationships/tags" Target="../tags/tag17.xml"/><Relationship Id="rId21" Type="http://schemas.openxmlformats.org/officeDocument/2006/relationships/tags" Target="../tags/tag16.xml"/><Relationship Id="rId20" Type="http://schemas.openxmlformats.org/officeDocument/2006/relationships/tags" Target="../tags/tag15.xml"/><Relationship Id="rId2" Type="http://schemas.openxmlformats.org/officeDocument/2006/relationships/image" Target="../media/image55.png"/><Relationship Id="rId19" Type="http://schemas.openxmlformats.org/officeDocument/2006/relationships/tags" Target="../tags/tag14.xml"/><Relationship Id="rId18" Type="http://schemas.openxmlformats.org/officeDocument/2006/relationships/tags" Target="../tags/tag13.xml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.jpeg"/><Relationship Id="rId7" Type="http://schemas.openxmlformats.org/officeDocument/2006/relationships/image" Target="../media/image5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image" Target="../media/image5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6.jpeg"/><Relationship Id="rId22" Type="http://schemas.openxmlformats.org/officeDocument/2006/relationships/image" Target="../media/image5.png"/><Relationship Id="rId21" Type="http://schemas.openxmlformats.org/officeDocument/2006/relationships/image" Target="../media/image53.png"/><Relationship Id="rId20" Type="http://schemas.openxmlformats.org/officeDocument/2006/relationships/image" Target="../media/image52.png"/><Relationship Id="rId2" Type="http://schemas.openxmlformats.org/officeDocument/2006/relationships/image" Target="../media/image7.png"/><Relationship Id="rId19" Type="http://schemas.openxmlformats.org/officeDocument/2006/relationships/image" Target="../media/image51.png"/><Relationship Id="rId18" Type="http://schemas.openxmlformats.org/officeDocument/2006/relationships/image" Target="../media/image50.png"/><Relationship Id="rId17" Type="http://schemas.openxmlformats.org/officeDocument/2006/relationships/image" Target="../media/image49.png"/><Relationship Id="rId16" Type="http://schemas.openxmlformats.org/officeDocument/2006/relationships/image" Target="../media/image48.png"/><Relationship Id="rId15" Type="http://schemas.openxmlformats.org/officeDocument/2006/relationships/image" Target="../media/image47.png"/><Relationship Id="rId14" Type="http://schemas.openxmlformats.org/officeDocument/2006/relationships/image" Target="../media/image46.png"/><Relationship Id="rId13" Type="http://schemas.openxmlformats.org/officeDocument/2006/relationships/image" Target="../media/image45.png"/><Relationship Id="rId12" Type="http://schemas.openxmlformats.org/officeDocument/2006/relationships/image" Target="../media/image44.png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3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03" name="coverimage"/>
          <p:cNvPicPr preferRelativeResize="0"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05" name="Rect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4499669"/>
            <a:ext cx="13706475" cy="5381625"/>
          </a:xfrm>
          <a:prstGeom prst="rect">
            <a:avLst/>
          </a:prstGeom>
        </p:spPr>
      </p:pic>
      <p:sp>
        <p:nvSpPr>
          <p:cNvPr id="313" name="Title 3"/>
          <p:cNvSpPr txBox="1"/>
          <p:nvPr/>
        </p:nvSpPr>
        <p:spPr>
          <a:xfrm>
            <a:off x="762000" y="4856131"/>
            <a:ext cx="12215812" cy="2495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b="1" spc="-54" dirty="0">
                <a:solidFill>
                  <a:srgbClr val="090909">
                    <a:alpha val="100000"/>
                  </a:srgbClr>
                </a:solidFill>
                <a:latin typeface="Merriweather Light" panose="00000400000000000000" pitchFamily="2" charset="0"/>
              </a:rPr>
              <a:t>Психологічна та фізична безпека при спілкуванні з людьми з інвалідністю</a:t>
            </a:r>
            <a:endParaRPr lang="en-US" sz="5400" b="1" spc="-54" dirty="0">
              <a:solidFill>
                <a:srgbClr val="090909">
                  <a:alpha val="100000"/>
                </a:srgbClr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317" name="Rect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666953" y="7943553"/>
            <a:ext cx="9039225" cy="2343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0193" y="8471004"/>
            <a:ext cx="2017321" cy="1288169"/>
          </a:xfrm>
          <a:prstGeom prst="rect">
            <a:avLst/>
          </a:prstGeom>
        </p:spPr>
      </p:pic>
      <p:pic>
        <p:nvPicPr>
          <p:cNvPr id="2" name="Picture 1" descr="PHOTO-2025-10-16-15-14-00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0380" y="7033260"/>
            <a:ext cx="2706370" cy="1113155"/>
          </a:xfrm>
          <a:prstGeom prst="rect">
            <a:avLst/>
          </a:prstGeom>
        </p:spPr>
      </p:pic>
      <p:sp>
        <p:nvSpPr>
          <p:cNvPr id="3" name="SubTitle"/>
          <p:cNvSpPr txBox="1"/>
          <p:nvPr/>
        </p:nvSpPr>
        <p:spPr>
          <a:xfrm>
            <a:off x="710565" y="7774940"/>
            <a:ext cx="9563735" cy="149987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25"/>
              </a:lnSpc>
            </a:pPr>
            <a:r>
              <a:rPr lang="en-US" altLang="en-US" sz="2100" spc="-10" dirty="0">
                <a:solidFill>
                  <a:srgbClr val="262D36">
                    <a:alpha val="80000"/>
                  </a:srgbClr>
                </a:solidFill>
                <a:latin typeface="Roboto" panose="02000000000000000000" pitchFamily="2" charset="0"/>
              </a:rPr>
              <a:t>Тренінг проводиться в рамках волонтерської ініціативи, яка є частиною проекту </a:t>
            </a:r>
            <a:r>
              <a:rPr lang="en-US" altLang="en-US" sz="2100" spc="-10" dirty="0">
                <a:solidFill>
                  <a:srgbClr val="262D36">
                    <a:alpha val="80000"/>
                  </a:srgbClr>
                </a:solidFill>
                <a:latin typeface="Roboto" panose="02000000000000000000" pitchFamily="2" charset="0"/>
              </a:rPr>
              <a:t>«</a:t>
            </a:r>
            <a:r>
              <a:rPr lang="en-US" altLang="en-US" sz="2100" spc="-10" dirty="0">
                <a:solidFill>
                  <a:srgbClr val="262D36">
                    <a:alpha val="80000"/>
                  </a:srgbClr>
                </a:solidFill>
                <a:latin typeface="Roboto" panose="02000000000000000000" pitchFamily="2" charset="0"/>
              </a:rPr>
              <a:t>Розбудова екофеміністичного руху в ЄС</a:t>
            </a:r>
            <a:r>
              <a:rPr lang="en-US" altLang="en-US" sz="2100" spc="-10" dirty="0">
                <a:solidFill>
                  <a:srgbClr val="262D36">
                    <a:alpha val="80000"/>
                  </a:srgbClr>
                </a:solidFill>
                <a:latin typeface="Roboto" panose="02000000000000000000" pitchFamily="2" charset="0"/>
              </a:rPr>
              <a:t>»</a:t>
            </a:r>
            <a:r>
              <a:rPr lang="en-US" altLang="en-US" sz="2100" spc="-10" dirty="0">
                <a:solidFill>
                  <a:srgbClr val="262D36">
                    <a:alpha val="80000"/>
                  </a:srgbClr>
                </a:solidFill>
                <a:latin typeface="Roboto" panose="02000000000000000000" pitchFamily="2" charset="0"/>
              </a:rPr>
              <a:t> за підтримки проекту SCIENCE AT RISK Emergency Office, який реалізується громадською організацією Academic Network Eastern Europe.</a:t>
            </a:r>
            <a:endParaRPr lang="en-US" altLang="en-US" sz="2100" spc="-10" dirty="0">
              <a:solidFill>
                <a:srgbClr val="262D36">
                  <a:alpha val="80000"/>
                </a:srgbClr>
              </a:solidFill>
              <a:latin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Rect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45" name="114a4cfa-cd2c-4740-a97f-83818f5f9c94"/>
          <p:cNvPicPr preferRelativeResize="0"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906000" y="4267200"/>
            <a:ext cx="7620000" cy="5257800"/>
          </a:xfrm>
          <a:prstGeom prst="rect">
            <a:avLst/>
          </a:prstGeom>
        </p:spPr>
      </p:pic>
      <p:pic>
        <p:nvPicPr>
          <p:cNvPr id="647" name="Rect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100" y="38100"/>
            <a:ext cx="9067800" cy="10210800"/>
          </a:xfrm>
          <a:prstGeom prst="rect">
            <a:avLst/>
          </a:prstGeom>
        </p:spPr>
      </p:pic>
      <p:pic>
        <p:nvPicPr>
          <p:cNvPr id="649" name="Rect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tretch>
            <a:fillRect/>
          </a:stretch>
        </p:blipFill>
        <p:spPr>
          <a:xfrm>
            <a:off x="495300" y="590550"/>
            <a:ext cx="533400" cy="590550"/>
          </a:xfrm>
          <a:prstGeom prst="rect">
            <a:avLst/>
          </a:prstGeom>
        </p:spPr>
      </p:pic>
      <p:sp>
        <p:nvSpPr>
          <p:cNvPr id="651" name="-0"/>
          <p:cNvSpPr txBox="1"/>
          <p:nvPr>
            <p:custDataLst>
              <p:tags r:id="rId6"/>
            </p:custDataLst>
          </p:nvPr>
        </p:nvSpPr>
        <p:spPr>
          <a:xfrm>
            <a:off x="669131" y="643890"/>
            <a:ext cx="214312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520" b="1" dirty="0">
                <a:solidFill>
                  <a:srgbClr val="3498FB">
                    <a:alpha val="100000"/>
                  </a:srgbClr>
                </a:solidFill>
                <a:latin typeface="Old Standard TT" panose="00000800000000000000" pitchFamily="2" charset="0"/>
              </a:rPr>
              <a:t>1</a:t>
            </a:r>
            <a:endParaRPr lang="en-US" sz="2520" b="1" dirty="0">
              <a:solidFill>
                <a:srgbClr val="3498FB">
                  <a:alpha val="100000"/>
                </a:srgbClr>
              </a:solidFill>
              <a:latin typeface="Old Standard TT" panose="00000800000000000000" pitchFamily="2" charset="0"/>
            </a:endParaRPr>
          </a:p>
        </p:txBody>
      </p:sp>
      <p:sp>
        <p:nvSpPr>
          <p:cNvPr id="653" name="Primary Heading-0"/>
          <p:cNvSpPr txBox="1"/>
          <p:nvPr>
            <p:custDataLst>
              <p:tags r:id="rId7"/>
            </p:custDataLst>
          </p:nvPr>
        </p:nvSpPr>
        <p:spPr>
          <a:xfrm>
            <a:off x="495300" y="1329690"/>
            <a:ext cx="8186738" cy="647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21" dirty="0">
                <a:solidFill>
                  <a:srgbClr val="FFFFFF">
                    <a:alpha val="100000"/>
                  </a:srgbClr>
                </a:solidFill>
                <a:latin typeface="Merriweather" panose="00000500000000000000" pitchFamily="2" charset="0"/>
              </a:rPr>
              <a:t>Ключові висновки: </a:t>
            </a:r>
            <a:r>
              <a:rPr lang="en-US" sz="2100" b="1" spc="-21" dirty="0">
                <a:solidFill>
                  <a:srgbClr val="FFFFFF"/>
                </a:solidFill>
                <a:latin typeface="Merriweather" panose="00000500000000000000" pitchFamily="2" charset="0"/>
              </a:rPr>
              <a:t>психологічна та фізична безпека взаємопов’язані — потребують стандартів</a:t>
            </a:r>
            <a:endParaRPr lang="en-US" sz="2100" b="1" spc="-21" dirty="0">
              <a:solidFill>
                <a:srgbClr val="FFFFFF"/>
              </a:solidFill>
              <a:latin typeface="Merriweather" panose="00000500000000000000" pitchFamily="2" charset="0"/>
            </a:endParaRPr>
          </a:p>
        </p:txBody>
      </p:sp>
      <p:pic>
        <p:nvPicPr>
          <p:cNvPr id="655" name="Rect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tretch>
            <a:fillRect/>
          </a:stretch>
        </p:blipFill>
        <p:spPr>
          <a:xfrm>
            <a:off x="495300" y="2236440"/>
            <a:ext cx="8153400" cy="19050"/>
          </a:xfrm>
          <a:prstGeom prst="rect">
            <a:avLst/>
          </a:prstGeom>
        </p:spPr>
      </p:pic>
      <p:pic>
        <p:nvPicPr>
          <p:cNvPr id="657" name="Rect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5"/>
          <a:stretch>
            <a:fillRect/>
          </a:stretch>
        </p:blipFill>
        <p:spPr>
          <a:xfrm>
            <a:off x="495300" y="2522220"/>
            <a:ext cx="533400" cy="590550"/>
          </a:xfrm>
          <a:prstGeom prst="rect">
            <a:avLst/>
          </a:prstGeom>
        </p:spPr>
      </p:pic>
      <p:sp>
        <p:nvSpPr>
          <p:cNvPr id="659" name="-1"/>
          <p:cNvSpPr txBox="1"/>
          <p:nvPr>
            <p:custDataLst>
              <p:tags r:id="rId11"/>
            </p:custDataLst>
          </p:nvPr>
        </p:nvSpPr>
        <p:spPr>
          <a:xfrm>
            <a:off x="669131" y="2575560"/>
            <a:ext cx="214312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520" b="1" dirty="0">
                <a:solidFill>
                  <a:srgbClr val="3498FB">
                    <a:alpha val="100000"/>
                  </a:srgbClr>
                </a:solidFill>
                <a:latin typeface="Old Standard TT" panose="00000800000000000000" pitchFamily="2" charset="0"/>
              </a:rPr>
              <a:t>2</a:t>
            </a:r>
            <a:endParaRPr lang="en-US" sz="2520" b="1" dirty="0">
              <a:solidFill>
                <a:srgbClr val="3498FB">
                  <a:alpha val="100000"/>
                </a:srgbClr>
              </a:solidFill>
              <a:latin typeface="Old Standard TT" panose="00000800000000000000" pitchFamily="2" charset="0"/>
            </a:endParaRPr>
          </a:p>
        </p:txBody>
      </p:sp>
      <p:sp>
        <p:nvSpPr>
          <p:cNvPr id="661" name="Primary Heading-1"/>
          <p:cNvSpPr txBox="1"/>
          <p:nvPr>
            <p:custDataLst>
              <p:tags r:id="rId12"/>
            </p:custDataLst>
          </p:nvPr>
        </p:nvSpPr>
        <p:spPr>
          <a:xfrm>
            <a:off x="495300" y="3261360"/>
            <a:ext cx="8186738" cy="647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21" dirty="0">
                <a:solidFill>
                  <a:srgbClr val="FFFFFF">
                    <a:alpha val="100000"/>
                  </a:srgbClr>
                </a:solidFill>
                <a:latin typeface="Merriweather" panose="00000500000000000000" pitchFamily="2" charset="0"/>
              </a:rPr>
              <a:t>План навчань: регулярні тренінги, рольові вправи, інструкції з екстрених процедур</a:t>
            </a:r>
            <a:endParaRPr lang="en-US" sz="2100" b="1" spc="-21" dirty="0">
              <a:solidFill>
                <a:srgbClr val="FFFFFF">
                  <a:alpha val="100000"/>
                </a:srgbClr>
              </a:solidFill>
              <a:latin typeface="Merriweather" panose="00000500000000000000" pitchFamily="2" charset="0"/>
            </a:endParaRPr>
          </a:p>
        </p:txBody>
      </p:sp>
      <p:pic>
        <p:nvPicPr>
          <p:cNvPr id="663" name="Rect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9"/>
          <a:stretch>
            <a:fillRect/>
          </a:stretch>
        </p:blipFill>
        <p:spPr>
          <a:xfrm>
            <a:off x="495300" y="4168140"/>
            <a:ext cx="8153400" cy="19050"/>
          </a:xfrm>
          <a:prstGeom prst="rect">
            <a:avLst/>
          </a:prstGeom>
        </p:spPr>
      </p:pic>
      <p:pic>
        <p:nvPicPr>
          <p:cNvPr id="665" name="Rect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5"/>
          <a:stretch>
            <a:fillRect/>
          </a:stretch>
        </p:blipFill>
        <p:spPr>
          <a:xfrm>
            <a:off x="495300" y="4453890"/>
            <a:ext cx="533400" cy="590550"/>
          </a:xfrm>
          <a:prstGeom prst="rect">
            <a:avLst/>
          </a:prstGeom>
        </p:spPr>
      </p:pic>
      <p:sp>
        <p:nvSpPr>
          <p:cNvPr id="667" name="-2"/>
          <p:cNvSpPr txBox="1"/>
          <p:nvPr>
            <p:custDataLst>
              <p:tags r:id="rId15"/>
            </p:custDataLst>
          </p:nvPr>
        </p:nvSpPr>
        <p:spPr>
          <a:xfrm>
            <a:off x="669131" y="4507230"/>
            <a:ext cx="214312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520" b="1" dirty="0">
                <a:solidFill>
                  <a:srgbClr val="3498FB">
                    <a:alpha val="100000"/>
                  </a:srgbClr>
                </a:solidFill>
                <a:latin typeface="Old Standard TT" panose="00000800000000000000" pitchFamily="2" charset="0"/>
              </a:rPr>
              <a:t>3</a:t>
            </a:r>
            <a:endParaRPr lang="en-US" sz="2520" b="1" dirty="0">
              <a:solidFill>
                <a:srgbClr val="3498FB">
                  <a:alpha val="100000"/>
                </a:srgbClr>
              </a:solidFill>
              <a:latin typeface="Old Standard TT" panose="00000800000000000000" pitchFamily="2" charset="0"/>
            </a:endParaRPr>
          </a:p>
        </p:txBody>
      </p:sp>
      <p:sp>
        <p:nvSpPr>
          <p:cNvPr id="669" name="Primary Heading-2"/>
          <p:cNvSpPr txBox="1"/>
          <p:nvPr>
            <p:custDataLst>
              <p:tags r:id="rId16"/>
            </p:custDataLst>
          </p:nvPr>
        </p:nvSpPr>
        <p:spPr>
          <a:xfrm>
            <a:off x="495300" y="5193030"/>
            <a:ext cx="8186738" cy="647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21" dirty="0">
                <a:solidFill>
                  <a:srgbClr val="FFFFFF">
                    <a:alpha val="100000"/>
                  </a:srgbClr>
                </a:solidFill>
                <a:latin typeface="Merriweather" panose="00000500000000000000" pitchFamily="2" charset="0"/>
              </a:rPr>
              <a:t>Оцінка ризиків: аудит доступності, аналіз інцидентів, пріоритети виправлень</a:t>
            </a:r>
            <a:endParaRPr lang="en-US" sz="2100" b="1" spc="-21" dirty="0">
              <a:solidFill>
                <a:srgbClr val="FFFFFF">
                  <a:alpha val="100000"/>
                </a:srgbClr>
              </a:solidFill>
              <a:latin typeface="Merriweather" panose="00000500000000000000" pitchFamily="2" charset="0"/>
            </a:endParaRPr>
          </a:p>
        </p:txBody>
      </p:sp>
      <p:pic>
        <p:nvPicPr>
          <p:cNvPr id="671" name="Rect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9"/>
          <a:stretch>
            <a:fillRect/>
          </a:stretch>
        </p:blipFill>
        <p:spPr>
          <a:xfrm>
            <a:off x="495300" y="6099810"/>
            <a:ext cx="8153400" cy="19050"/>
          </a:xfrm>
          <a:prstGeom prst="rect">
            <a:avLst/>
          </a:prstGeom>
        </p:spPr>
      </p:pic>
      <p:pic>
        <p:nvPicPr>
          <p:cNvPr id="673" name="Rect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5"/>
          <a:stretch>
            <a:fillRect/>
          </a:stretch>
        </p:blipFill>
        <p:spPr>
          <a:xfrm>
            <a:off x="495300" y="6385560"/>
            <a:ext cx="533400" cy="590550"/>
          </a:xfrm>
          <a:prstGeom prst="rect">
            <a:avLst/>
          </a:prstGeom>
        </p:spPr>
      </p:pic>
      <p:sp>
        <p:nvSpPr>
          <p:cNvPr id="675" name="-3"/>
          <p:cNvSpPr txBox="1"/>
          <p:nvPr>
            <p:custDataLst>
              <p:tags r:id="rId19"/>
            </p:custDataLst>
          </p:nvPr>
        </p:nvSpPr>
        <p:spPr>
          <a:xfrm>
            <a:off x="669131" y="6438900"/>
            <a:ext cx="214312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520" b="1" dirty="0">
                <a:solidFill>
                  <a:srgbClr val="3498FB">
                    <a:alpha val="100000"/>
                  </a:srgbClr>
                </a:solidFill>
                <a:latin typeface="Old Standard TT" panose="00000800000000000000" pitchFamily="2" charset="0"/>
              </a:rPr>
              <a:t>4</a:t>
            </a:r>
            <a:endParaRPr lang="en-US" sz="2520" b="1" dirty="0">
              <a:solidFill>
                <a:srgbClr val="3498FB">
                  <a:alpha val="100000"/>
                </a:srgbClr>
              </a:solidFill>
              <a:latin typeface="Old Standard TT" panose="00000800000000000000" pitchFamily="2" charset="0"/>
            </a:endParaRPr>
          </a:p>
        </p:txBody>
      </p:sp>
      <p:sp>
        <p:nvSpPr>
          <p:cNvPr id="677" name="Primary Heading-3"/>
          <p:cNvSpPr txBox="1"/>
          <p:nvPr>
            <p:custDataLst>
              <p:tags r:id="rId20"/>
            </p:custDataLst>
          </p:nvPr>
        </p:nvSpPr>
        <p:spPr>
          <a:xfrm>
            <a:off x="495300" y="7124700"/>
            <a:ext cx="8186738" cy="647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21" dirty="0">
                <a:solidFill>
                  <a:srgbClr val="FFFFFF">
                    <a:alpha val="100000"/>
                  </a:srgbClr>
                </a:solidFill>
                <a:latin typeface="Merriweather" panose="00000500000000000000" pitchFamily="2" charset="0"/>
              </a:rPr>
              <a:t>Зворотний зв’язок: опитування, щотижневі зустрічі, механізм анонімних повідомлень</a:t>
            </a:r>
            <a:endParaRPr lang="en-US" sz="2100" b="1" spc="-21" dirty="0">
              <a:solidFill>
                <a:srgbClr val="FFFFFF">
                  <a:alpha val="100000"/>
                </a:srgbClr>
              </a:solidFill>
              <a:latin typeface="Merriweather" panose="00000500000000000000" pitchFamily="2" charset="0"/>
            </a:endParaRPr>
          </a:p>
        </p:txBody>
      </p:sp>
      <p:pic>
        <p:nvPicPr>
          <p:cNvPr id="679" name="Rect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9"/>
          <a:stretch>
            <a:fillRect/>
          </a:stretch>
        </p:blipFill>
        <p:spPr>
          <a:xfrm>
            <a:off x="495300" y="8031480"/>
            <a:ext cx="8153400" cy="19050"/>
          </a:xfrm>
          <a:prstGeom prst="rect">
            <a:avLst/>
          </a:prstGeom>
        </p:spPr>
      </p:pic>
      <p:pic>
        <p:nvPicPr>
          <p:cNvPr id="681" name="Rect"/>
          <p:cNvPicPr>
            <a:picLocks noChangeAspect="1"/>
          </p:cNvPicPr>
          <p:nvPr>
            <p:custDataLst>
              <p:tags r:id="rId22"/>
            </p:custDataLst>
          </p:nvPr>
        </p:nvPicPr>
        <p:blipFill rotWithShape="1">
          <a:blip r:embed="rId5"/>
          <a:stretch>
            <a:fillRect/>
          </a:stretch>
        </p:blipFill>
        <p:spPr>
          <a:xfrm>
            <a:off x="495300" y="8317230"/>
            <a:ext cx="533400" cy="590550"/>
          </a:xfrm>
          <a:prstGeom prst="rect">
            <a:avLst/>
          </a:prstGeom>
        </p:spPr>
      </p:pic>
      <p:sp>
        <p:nvSpPr>
          <p:cNvPr id="683" name="-4"/>
          <p:cNvSpPr txBox="1"/>
          <p:nvPr>
            <p:custDataLst>
              <p:tags r:id="rId23"/>
            </p:custDataLst>
          </p:nvPr>
        </p:nvSpPr>
        <p:spPr>
          <a:xfrm>
            <a:off x="669131" y="8370570"/>
            <a:ext cx="214312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520" b="1" dirty="0">
                <a:solidFill>
                  <a:srgbClr val="3498FB">
                    <a:alpha val="100000"/>
                  </a:srgbClr>
                </a:solidFill>
                <a:latin typeface="Old Standard TT" panose="00000800000000000000" pitchFamily="2" charset="0"/>
              </a:rPr>
              <a:t>5</a:t>
            </a:r>
            <a:endParaRPr lang="en-US" sz="2520" b="1" dirty="0">
              <a:solidFill>
                <a:srgbClr val="3498FB">
                  <a:alpha val="100000"/>
                </a:srgbClr>
              </a:solidFill>
              <a:latin typeface="Old Standard TT" panose="00000800000000000000" pitchFamily="2" charset="0"/>
            </a:endParaRPr>
          </a:p>
        </p:txBody>
      </p:sp>
      <p:sp>
        <p:nvSpPr>
          <p:cNvPr id="685" name="Primary Heading-4"/>
          <p:cNvSpPr txBox="1"/>
          <p:nvPr>
            <p:custDataLst>
              <p:tags r:id="rId24"/>
            </p:custDataLst>
          </p:nvPr>
        </p:nvSpPr>
        <p:spPr>
          <a:xfrm>
            <a:off x="495300" y="9056370"/>
            <a:ext cx="8186738" cy="647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21" dirty="0">
                <a:solidFill>
                  <a:srgbClr val="FFFFFF">
                    <a:alpha val="100000"/>
                  </a:srgbClr>
                </a:solidFill>
                <a:latin typeface="Merriweather" panose="00000500000000000000" pitchFamily="2" charset="0"/>
              </a:rPr>
              <a:t>Початкові кроки: аудит, навчання відповідальних, прості інфраструктурні зміни</a:t>
            </a:r>
            <a:endParaRPr lang="en-US" sz="2100" b="1" spc="-21" dirty="0">
              <a:solidFill>
                <a:srgbClr val="FFFFFF">
                  <a:alpha val="100000"/>
                </a:srgbClr>
              </a:solidFill>
              <a:latin typeface="Merriweather" panose="00000500000000000000" pitchFamily="2" charset="0"/>
            </a:endParaRPr>
          </a:p>
        </p:txBody>
      </p:sp>
      <p:sp>
        <p:nvSpPr>
          <p:cNvPr id="687" name="Title 3"/>
          <p:cNvSpPr txBox="1"/>
          <p:nvPr/>
        </p:nvSpPr>
        <p:spPr>
          <a:xfrm>
            <a:off x="9906000" y="728948"/>
            <a:ext cx="7653338" cy="1943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-42" dirty="0">
                <a:solidFill>
                  <a:srgbClr val="090909">
                    <a:alpha val="100000"/>
                  </a:srgbClr>
                </a:solidFill>
                <a:latin typeface="Merriweather Light" panose="00000400000000000000" pitchFamily="2" charset="0"/>
              </a:rPr>
              <a:t>Підсумки й наступні кроки з безпеки для взаємодії з людьми з інвалідністю</a:t>
            </a:r>
            <a:endParaRPr lang="en-US" sz="4200" spc="-42" dirty="0">
              <a:solidFill>
                <a:srgbClr val="090909">
                  <a:alpha val="100000"/>
                </a:srgbClr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689" name="Rect"/>
          <p:cNvPicPr>
            <a:picLocks noChangeAspect="1"/>
          </p:cNvPicPr>
          <p:nvPr/>
        </p:nvPicPr>
        <p:blipFill rotWithShape="1">
          <a:blip r:embed="rId25">
            <a:alphaModFix amt="40000"/>
          </a:blip>
          <a:stretch>
            <a:fillRect/>
          </a:stretch>
        </p:blipFill>
        <p:spPr>
          <a:xfrm>
            <a:off x="13500049" y="0"/>
            <a:ext cx="4787950" cy="5321945"/>
          </a:xfrm>
          <a:prstGeom prst="rect">
            <a:avLst/>
          </a:prstGeom>
        </p:spPr>
      </p:pic>
      <p:sp>
        <p:nvSpPr>
          <p:cNvPr id="690" name="SubTitle"/>
          <p:cNvSpPr txBox="1"/>
          <p:nvPr/>
        </p:nvSpPr>
        <p:spPr>
          <a:xfrm>
            <a:off x="9906000" y="2781300"/>
            <a:ext cx="7653338" cy="1047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6A6A6A">
                    <a:alpha val="100000"/>
                  </a:srgbClr>
                </a:solidFill>
                <a:latin typeface="Open Sans" pitchFamily="2" charset="0"/>
              </a:rPr>
              <a:t>Конкретні навчання, оцінка ризиків і механізми зворотного зв’язку для забезпечення </a:t>
            </a:r>
            <a:r>
              <a:rPr lang="en-US" sz="1800" b="1" spc="-18" dirty="0">
                <a:solidFill>
                  <a:srgbClr val="6A6A6A"/>
                </a:solidFill>
                <a:latin typeface="Open Sans" pitchFamily="2" charset="0"/>
              </a:rPr>
              <a:t>психологічної</a:t>
            </a:r>
            <a:r>
              <a:rPr lang="en-US" sz="1800" spc="-18" dirty="0">
                <a:solidFill>
                  <a:srgbClr val="6A6A6A"/>
                </a:solidFill>
                <a:latin typeface="Open Sans" pitchFamily="2" charset="0"/>
              </a:rPr>
              <a:t> та </a:t>
            </a:r>
            <a:r>
              <a:rPr lang="en-US" sz="1800" b="1" spc="-18" dirty="0">
                <a:solidFill>
                  <a:srgbClr val="6A6A6A"/>
                </a:solidFill>
                <a:latin typeface="Open Sans" pitchFamily="2" charset="0"/>
              </a:rPr>
              <a:t>фізичної</a:t>
            </a:r>
            <a:r>
              <a:rPr lang="en-US" sz="1800" spc="-18" dirty="0">
                <a:solidFill>
                  <a:srgbClr val="6A6A6A"/>
                </a:solidFill>
                <a:latin typeface="Open Sans" pitchFamily="2" charset="0"/>
              </a:rPr>
              <a:t> безпеки згідно зі стандартами</a:t>
            </a:r>
            <a:endParaRPr lang="en-US" sz="1800" spc="-18" dirty="0">
              <a:solidFill>
                <a:srgbClr val="6A6A6A"/>
              </a:solidFill>
              <a:latin typeface="Open Sans" pitchFamily="2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029047" y="64187"/>
            <a:ext cx="2017321" cy="1288169"/>
          </a:xfrm>
          <a:prstGeom prst="rect">
            <a:avLst/>
          </a:prstGeom>
        </p:spPr>
      </p:pic>
      <p:pic>
        <p:nvPicPr>
          <p:cNvPr id="3" name="Picture 2" descr="PHOTO-2025-10-16-15-14-00 (1)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381885" y="216535"/>
            <a:ext cx="2413000" cy="9925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Rect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21" name="Rect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5335935" cy="2847826"/>
          </a:xfrm>
          <a:prstGeom prst="rect">
            <a:avLst/>
          </a:prstGeom>
        </p:spPr>
      </p:pic>
      <p:pic>
        <p:nvPicPr>
          <p:cNvPr id="322" name="iconNode0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810500" y="2239042"/>
            <a:ext cx="457200" cy="457200"/>
          </a:xfrm>
          <a:prstGeom prst="rect">
            <a:avLst/>
          </a:prstGeom>
        </p:spPr>
      </p:pic>
      <p:sp>
        <p:nvSpPr>
          <p:cNvPr id="324" name="Primary Heading-0"/>
          <p:cNvSpPr txBox="1"/>
          <p:nvPr/>
        </p:nvSpPr>
        <p:spPr>
          <a:xfrm>
            <a:off x="7810500" y="2924842"/>
            <a:ext cx="9748838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b="1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Права і законодавство</a:t>
            </a:r>
            <a:r>
              <a:rPr lang="en-US" sz="1800" spc="-18" dirty="0">
                <a:solidFill>
                  <a:srgbClr val="090909"/>
                </a:solidFill>
                <a:latin typeface="Open Sans" pitchFamily="2" charset="0"/>
              </a:rPr>
              <a:t> — повага до прав людини; невикористання ярликів; доступність послуг (рекомендації служб зайнятості)</a:t>
            </a:r>
            <a:endParaRPr lang="en-US" sz="1800" spc="-18" dirty="0">
              <a:solidFill>
                <a:srgbClr val="090909"/>
              </a:solidFill>
              <a:latin typeface="Open Sans" pitchFamily="2" charset="0"/>
            </a:endParaRPr>
          </a:p>
        </p:txBody>
      </p:sp>
      <p:pic>
        <p:nvPicPr>
          <p:cNvPr id="326" name="iconNode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810500" y="3715036"/>
            <a:ext cx="457200" cy="457200"/>
          </a:xfrm>
          <a:prstGeom prst="rect">
            <a:avLst/>
          </a:prstGeom>
        </p:spPr>
      </p:pic>
      <p:sp>
        <p:nvSpPr>
          <p:cNvPr id="328" name="Primary Heading-1"/>
          <p:cNvSpPr txBox="1"/>
          <p:nvPr/>
        </p:nvSpPr>
        <p:spPr>
          <a:xfrm>
            <a:off x="7810500" y="4400836"/>
            <a:ext cx="9748838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b="1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Етичні принципи</a:t>
            </a:r>
            <a:r>
              <a:rPr lang="en-US" sz="1800" spc="-18" dirty="0">
                <a:solidFill>
                  <a:srgbClr val="090909"/>
                </a:solidFill>
                <a:latin typeface="Open Sans" pitchFamily="2" charset="0"/>
              </a:rPr>
              <a:t> — повага, автономія, інформована згода, конфіденційність, недискримінація</a:t>
            </a:r>
            <a:endParaRPr lang="en-US" sz="1800" spc="-18" dirty="0">
              <a:solidFill>
                <a:srgbClr val="090909"/>
              </a:solidFill>
              <a:latin typeface="Open Sans" pitchFamily="2" charset="0"/>
            </a:endParaRPr>
          </a:p>
        </p:txBody>
      </p:sp>
      <p:pic>
        <p:nvPicPr>
          <p:cNvPr id="330" name="iconNode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810500" y="5191125"/>
            <a:ext cx="457200" cy="457200"/>
          </a:xfrm>
          <a:prstGeom prst="rect">
            <a:avLst/>
          </a:prstGeom>
        </p:spPr>
      </p:pic>
      <p:sp>
        <p:nvSpPr>
          <p:cNvPr id="332" name="Primary Heading-2"/>
          <p:cNvSpPr txBox="1"/>
          <p:nvPr/>
        </p:nvSpPr>
        <p:spPr>
          <a:xfrm>
            <a:off x="7810500" y="5876925"/>
            <a:ext cx="9748838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b="1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Ризики при недотриманні</a:t>
            </a:r>
            <a:r>
              <a:rPr lang="en-US" sz="1800" spc="-18" dirty="0">
                <a:solidFill>
                  <a:srgbClr val="090909"/>
                </a:solidFill>
                <a:latin typeface="Open Sans" pitchFamily="2" charset="0"/>
              </a:rPr>
              <a:t> — психічні: стигма, тривога, ізоляція; фізичні: травми, недоступність, обмежений доступ до допомоги</a:t>
            </a:r>
            <a:endParaRPr lang="en-US" sz="1800" spc="-18" dirty="0">
              <a:solidFill>
                <a:srgbClr val="090909"/>
              </a:solidFill>
              <a:latin typeface="Open Sans" pitchFamily="2" charset="0"/>
            </a:endParaRPr>
          </a:p>
        </p:txBody>
      </p:sp>
      <p:pic>
        <p:nvPicPr>
          <p:cNvPr id="334" name="iconNode3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810500" y="6667214"/>
            <a:ext cx="457200" cy="457200"/>
          </a:xfrm>
          <a:prstGeom prst="rect">
            <a:avLst/>
          </a:prstGeom>
        </p:spPr>
      </p:pic>
      <p:sp>
        <p:nvSpPr>
          <p:cNvPr id="336" name="Primary Heading-3"/>
          <p:cNvSpPr txBox="1"/>
          <p:nvPr/>
        </p:nvSpPr>
        <p:spPr>
          <a:xfrm>
            <a:off x="7810500" y="7353014"/>
            <a:ext cx="9748838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b="1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Наслідки для організації</a:t>
            </a:r>
            <a:r>
              <a:rPr lang="en-US" sz="1800" spc="-18" dirty="0">
                <a:solidFill>
                  <a:srgbClr val="090909"/>
                </a:solidFill>
                <a:latin typeface="Open Sans" pitchFamily="2" charset="0"/>
              </a:rPr>
              <a:t> — погіршення репутації, юридичні претензії, зниження продуктивності та інклюзії</a:t>
            </a:r>
            <a:endParaRPr lang="en-US" sz="1800" spc="-18" dirty="0">
              <a:solidFill>
                <a:srgbClr val="090909"/>
              </a:solidFill>
              <a:latin typeface="Open Sans" pitchFamily="2" charset="0"/>
            </a:endParaRPr>
          </a:p>
        </p:txBody>
      </p:sp>
      <p:sp>
        <p:nvSpPr>
          <p:cNvPr id="338" name="Title 3"/>
          <p:cNvSpPr txBox="1"/>
          <p:nvPr/>
        </p:nvSpPr>
        <p:spPr>
          <a:xfrm>
            <a:off x="800100" y="4076700"/>
            <a:ext cx="6243638" cy="1295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-42" dirty="0">
                <a:solidFill>
                  <a:srgbClr val="090909">
                    <a:alpha val="100000"/>
                  </a:srgbClr>
                </a:solidFill>
                <a:latin typeface="Merriweather Light" panose="00000400000000000000" pitchFamily="2" charset="0"/>
              </a:rPr>
              <a:t>Права, етика та ризики безпеки при взаємодії</a:t>
            </a:r>
            <a:endParaRPr lang="en-US" sz="4200" spc="-42" dirty="0">
              <a:solidFill>
                <a:srgbClr val="090909">
                  <a:alpha val="100000"/>
                </a:srgbClr>
              </a:solidFill>
              <a:latin typeface="Merriweather Light" panose="00000400000000000000" pitchFamily="2" charset="0"/>
            </a:endParaRPr>
          </a:p>
        </p:txBody>
      </p:sp>
      <p:sp>
        <p:nvSpPr>
          <p:cNvPr id="340" name="SubTitle"/>
          <p:cNvSpPr txBox="1"/>
          <p:nvPr/>
        </p:nvSpPr>
        <p:spPr>
          <a:xfrm>
            <a:off x="800100" y="5448300"/>
            <a:ext cx="6243638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6A6A6A">
                    <a:alpha val="100000"/>
                  </a:srgbClr>
                </a:solidFill>
                <a:latin typeface="Open Sans" pitchFamily="2" charset="0"/>
              </a:rPr>
              <a:t>Практичний огляд прав, етичних стандартів і наслідків для психічного та фізичного здоров’я</a:t>
            </a:r>
            <a:endParaRPr lang="en-US" sz="1800" spc="-18" dirty="0">
              <a:solidFill>
                <a:srgbClr val="6A6A6A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0303" y="8762232"/>
            <a:ext cx="2017321" cy="1288169"/>
          </a:xfrm>
          <a:prstGeom prst="rect">
            <a:avLst/>
          </a:prstGeom>
        </p:spPr>
      </p:pic>
      <p:pic>
        <p:nvPicPr>
          <p:cNvPr id="3" name="Picture 2" descr="PHOTO-2025-10-16-15-14-00 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4710" y="8743950"/>
            <a:ext cx="2706370" cy="11131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Rect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45" name="Rect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543262" y="0"/>
            <a:ext cx="6744742" cy="2847826"/>
          </a:xfrm>
          <a:prstGeom prst="rect">
            <a:avLst/>
          </a:prstGeom>
        </p:spPr>
      </p:pic>
      <p:pic>
        <p:nvPicPr>
          <p:cNvPr id="346" name="Rect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2000" y="2933700"/>
            <a:ext cx="16764000" cy="7353300"/>
          </a:xfrm>
          <a:prstGeom prst="rect">
            <a:avLst/>
          </a:prstGeom>
        </p:spPr>
      </p:pic>
      <p:pic>
        <p:nvPicPr>
          <p:cNvPr id="348" name="imageNode0"/>
          <p:cNvPicPr preferRelativeResize="0"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95400" y="3472815"/>
            <a:ext cx="1466850" cy="1676400"/>
          </a:xfrm>
          <a:prstGeom prst="rect">
            <a:avLst/>
          </a:prstGeom>
        </p:spPr>
      </p:pic>
      <p:sp>
        <p:nvSpPr>
          <p:cNvPr id="350" name="Primary Heading-0"/>
          <p:cNvSpPr txBox="1"/>
          <p:nvPr/>
        </p:nvSpPr>
        <p:spPr>
          <a:xfrm>
            <a:off x="1295400" y="5381625"/>
            <a:ext cx="4910138" cy="9620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b="1" spc="-18" dirty="0">
                <a:solidFill>
                  <a:srgbClr val="FFFFFF">
                    <a:alpha val="100000"/>
                  </a:srgbClr>
                </a:solidFill>
                <a:latin typeface="Open Sans" pitchFamily="2" charset="0"/>
              </a:rPr>
              <a:t>Повага</a:t>
            </a:r>
            <a:r>
              <a:rPr lang="en-US" sz="1800" spc="-18" dirty="0">
                <a:solidFill>
                  <a:srgbClr val="FFFFFF"/>
                </a:solidFill>
                <a:latin typeface="Open Sans" pitchFamily="2" charset="0"/>
              </a:rPr>
              <a:t> — фокус на особистості, не на інвалідності; звертайтеся напряму до людини</a:t>
            </a:r>
            <a:endParaRPr lang="en-US" sz="1800" spc="-18" dirty="0">
              <a:solidFill>
                <a:srgbClr val="FFFFFF"/>
              </a:solidFill>
              <a:latin typeface="Open Sans" pitchFamily="2" charset="0"/>
            </a:endParaRPr>
          </a:p>
        </p:txBody>
      </p:sp>
      <p:pic>
        <p:nvPicPr>
          <p:cNvPr id="352" name="imageNode1"/>
          <p:cNvPicPr preferRelativeResize="0"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705600" y="3472815"/>
            <a:ext cx="1466850" cy="1676400"/>
          </a:xfrm>
          <a:prstGeom prst="rect">
            <a:avLst/>
          </a:prstGeom>
        </p:spPr>
      </p:pic>
      <p:sp>
        <p:nvSpPr>
          <p:cNvPr id="354" name="Primary Heading-1"/>
          <p:cNvSpPr txBox="1"/>
          <p:nvPr/>
        </p:nvSpPr>
        <p:spPr>
          <a:xfrm>
            <a:off x="6705600" y="5381625"/>
            <a:ext cx="4910138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b="1" spc="-18" dirty="0">
                <a:solidFill>
                  <a:srgbClr val="FFFFFF">
                    <a:alpha val="100000"/>
                  </a:srgbClr>
                </a:solidFill>
                <a:latin typeface="Open Sans" pitchFamily="2" charset="0"/>
              </a:rPr>
              <a:t>Автономія</a:t>
            </a:r>
            <a:r>
              <a:rPr lang="en-US" sz="1800" spc="-18" dirty="0">
                <a:solidFill>
                  <a:srgbClr val="FFFFFF"/>
                </a:solidFill>
                <a:latin typeface="Open Sans" pitchFamily="2" charset="0"/>
              </a:rPr>
              <a:t> — запитуйте про бажану допомогу; чекайте на інформовану згоду</a:t>
            </a:r>
            <a:endParaRPr lang="en-US" sz="1800" spc="-18" dirty="0">
              <a:solidFill>
                <a:srgbClr val="FFFFFF"/>
              </a:solidFill>
              <a:latin typeface="Open Sans" pitchFamily="2" charset="0"/>
            </a:endParaRPr>
          </a:p>
        </p:txBody>
      </p:sp>
      <p:pic>
        <p:nvPicPr>
          <p:cNvPr id="356" name="imageNode2"/>
          <p:cNvPicPr preferRelativeResize="0"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2115800" y="3472815"/>
            <a:ext cx="1466850" cy="1676400"/>
          </a:xfrm>
          <a:prstGeom prst="rect">
            <a:avLst/>
          </a:prstGeom>
        </p:spPr>
      </p:pic>
      <p:sp>
        <p:nvSpPr>
          <p:cNvPr id="358" name="Primary Heading-2"/>
          <p:cNvSpPr txBox="1"/>
          <p:nvPr/>
        </p:nvSpPr>
        <p:spPr>
          <a:xfrm>
            <a:off x="12115800" y="5381625"/>
            <a:ext cx="5410200" cy="66556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b="1" spc="-18" dirty="0">
                <a:solidFill>
                  <a:srgbClr val="FFFFFF">
                    <a:alpha val="100000"/>
                  </a:srgbClr>
                </a:solidFill>
                <a:latin typeface="Open Sans" pitchFamily="2" charset="0"/>
              </a:rPr>
              <a:t>Конфіденційність</a:t>
            </a:r>
            <a:r>
              <a:rPr lang="en-US" sz="1800" spc="-18" dirty="0">
                <a:solidFill>
                  <a:srgbClr val="FFFFFF"/>
                </a:solidFill>
                <a:latin typeface="Open Sans" pitchFamily="2" charset="0"/>
              </a:rPr>
              <a:t> — не розголошуйте діагнози; спілкуйтеся з особою, а не тільки з супроводом</a:t>
            </a:r>
            <a:endParaRPr lang="en-US" sz="1800" spc="-18" dirty="0">
              <a:solidFill>
                <a:srgbClr val="FFFFFF"/>
              </a:solidFill>
              <a:latin typeface="Open Sans" pitchFamily="2" charset="0"/>
            </a:endParaRPr>
          </a:p>
        </p:txBody>
      </p:sp>
      <p:pic>
        <p:nvPicPr>
          <p:cNvPr id="360" name="imageNode3"/>
          <p:cNvPicPr preferRelativeResize="0"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295400" y="6343650"/>
            <a:ext cx="1466850" cy="1676400"/>
          </a:xfrm>
          <a:prstGeom prst="rect">
            <a:avLst/>
          </a:prstGeom>
        </p:spPr>
      </p:pic>
      <p:sp>
        <p:nvSpPr>
          <p:cNvPr id="362" name="Primary Heading-3"/>
          <p:cNvSpPr txBox="1"/>
          <p:nvPr/>
        </p:nvSpPr>
        <p:spPr>
          <a:xfrm>
            <a:off x="1295400" y="8785860"/>
            <a:ext cx="7337612" cy="66556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b="1" spc="-18" dirty="0">
                <a:solidFill>
                  <a:srgbClr val="FFFFFF">
                    <a:alpha val="100000"/>
                  </a:srgbClr>
                </a:solidFill>
                <a:latin typeface="Open Sans" pitchFamily="2" charset="0"/>
              </a:rPr>
              <a:t>Уникнення мікроагресій</a:t>
            </a:r>
            <a:r>
              <a:rPr lang="en-US" sz="1800" spc="-18" dirty="0">
                <a:solidFill>
                  <a:srgbClr val="FFFFFF"/>
                </a:solidFill>
                <a:latin typeface="Open Sans" pitchFamily="2" charset="0"/>
              </a:rPr>
              <a:t> — не використовувати зневажливі слова; застосовуйте нейтральні формулювання</a:t>
            </a:r>
            <a:endParaRPr lang="en-US" sz="1800" spc="-18" dirty="0">
              <a:solidFill>
                <a:srgbClr val="FFFFFF"/>
              </a:solidFill>
              <a:latin typeface="Open Sans" pitchFamily="2" charset="0"/>
            </a:endParaRPr>
          </a:p>
        </p:txBody>
      </p:sp>
      <p:pic>
        <p:nvPicPr>
          <p:cNvPr id="364" name="imageNode4"/>
          <p:cNvPicPr preferRelativeResize="0"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148888" y="6914415"/>
            <a:ext cx="1466850" cy="1676400"/>
          </a:xfrm>
          <a:prstGeom prst="rect">
            <a:avLst/>
          </a:prstGeom>
        </p:spPr>
      </p:pic>
      <p:sp>
        <p:nvSpPr>
          <p:cNvPr id="366" name="Primary Heading-4"/>
          <p:cNvSpPr txBox="1"/>
          <p:nvPr/>
        </p:nvSpPr>
        <p:spPr>
          <a:xfrm>
            <a:off x="8789893" y="8859084"/>
            <a:ext cx="8341659" cy="66556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b="1" spc="-18" dirty="0">
                <a:solidFill>
                  <a:srgbClr val="FFFFFF">
                    <a:alpha val="100000"/>
                  </a:srgbClr>
                </a:solidFill>
                <a:latin typeface="Open Sans" pitchFamily="2" charset="0"/>
              </a:rPr>
              <a:t>Чітка комунікація</a:t>
            </a:r>
            <a:r>
              <a:rPr lang="en-US" sz="1800" spc="-18" dirty="0">
                <a:solidFill>
                  <a:srgbClr val="FFFFFF"/>
                </a:solidFill>
                <a:latin typeface="Open Sans" pitchFamily="2" charset="0"/>
              </a:rPr>
              <a:t> — говоріть просто, давайте час, перефразуйте замість підганяння</a:t>
            </a:r>
            <a:endParaRPr lang="en-US" sz="1800" spc="-18" dirty="0">
              <a:solidFill>
                <a:srgbClr val="FFFFFF"/>
              </a:solidFill>
              <a:latin typeface="Open Sans" pitchFamily="2" charset="0"/>
            </a:endParaRPr>
          </a:p>
        </p:txBody>
      </p:sp>
      <p:sp>
        <p:nvSpPr>
          <p:cNvPr id="368" name="Title 3"/>
          <p:cNvSpPr txBox="1"/>
          <p:nvPr/>
        </p:nvSpPr>
        <p:spPr>
          <a:xfrm>
            <a:off x="762000" y="728948"/>
            <a:ext cx="15197138" cy="1295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-42" dirty="0">
                <a:solidFill>
                  <a:srgbClr val="090909">
                    <a:alpha val="100000"/>
                  </a:srgbClr>
                </a:solidFill>
                <a:latin typeface="Merriweather Light" panose="00000400000000000000" pitchFamily="2" charset="0"/>
              </a:rPr>
              <a:t>Психологічна безпека у взаємодії з людьми з інвалідністю</a:t>
            </a:r>
            <a:endParaRPr lang="en-US" sz="4200" spc="-42" dirty="0">
              <a:solidFill>
                <a:srgbClr val="090909">
                  <a:alpha val="100000"/>
                </a:srgbClr>
              </a:solidFill>
              <a:latin typeface="Merriweather Light" panose="00000400000000000000" pitchFamily="2" charset="0"/>
            </a:endParaRPr>
          </a:p>
        </p:txBody>
      </p:sp>
      <p:sp>
        <p:nvSpPr>
          <p:cNvPr id="370" name="SubTitle"/>
          <p:cNvSpPr txBox="1"/>
          <p:nvPr/>
        </p:nvSpPr>
        <p:spPr>
          <a:xfrm>
            <a:off x="762000" y="2133600"/>
            <a:ext cx="1519713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6A6A6A">
                    <a:alpha val="100000"/>
                  </a:srgbClr>
                </a:solidFill>
                <a:latin typeface="Open Sans" pitchFamily="2" charset="0"/>
              </a:rPr>
              <a:t>Короткі принципи для поваги, автономії, конфіденційності та уникнення мікроагресій</a:t>
            </a:r>
            <a:endParaRPr lang="en-US" sz="1800" spc="-18" dirty="0">
              <a:solidFill>
                <a:srgbClr val="6A6A6A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97587" y="1612673"/>
            <a:ext cx="2017321" cy="1288169"/>
          </a:xfrm>
          <a:prstGeom prst="rect">
            <a:avLst/>
          </a:prstGeom>
        </p:spPr>
      </p:pic>
      <p:pic>
        <p:nvPicPr>
          <p:cNvPr id="3" name="Picture 2" descr="PHOTO-2025-10-16-15-14-00 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97635" y="209550"/>
            <a:ext cx="2706370" cy="11131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Rect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75" name="Rect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543262" y="0"/>
            <a:ext cx="6744742" cy="2847826"/>
          </a:xfrm>
          <a:prstGeom prst="rect">
            <a:avLst/>
          </a:prstGeom>
        </p:spPr>
      </p:pic>
      <p:pic>
        <p:nvPicPr>
          <p:cNvPr id="376" name="Rect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3271838"/>
            <a:ext cx="17526000" cy="3238500"/>
          </a:xfrm>
          <a:prstGeom prst="rect">
            <a:avLst/>
          </a:prstGeom>
        </p:spPr>
      </p:pic>
      <p:pic>
        <p:nvPicPr>
          <p:cNvPr id="378" name="Rect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44761" y="4224338"/>
            <a:ext cx="3305175" cy="1333500"/>
          </a:xfrm>
          <a:prstGeom prst="rect">
            <a:avLst/>
          </a:prstGeom>
        </p:spPr>
      </p:pic>
      <p:sp>
        <p:nvSpPr>
          <p:cNvPr id="380" name="-0"/>
          <p:cNvSpPr txBox="1"/>
          <p:nvPr/>
        </p:nvSpPr>
        <p:spPr>
          <a:xfrm>
            <a:off x="2139791" y="4323398"/>
            <a:ext cx="947738" cy="10096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7200" b="1" dirty="0">
                <a:solidFill>
                  <a:srgbClr val="090909">
                    <a:alpha val="100000"/>
                  </a:srgbClr>
                </a:solidFill>
                <a:latin typeface="Old Standard TT" panose="00000800000000000000" pitchFamily="2" charset="0"/>
              </a:rPr>
              <a:t>1</a:t>
            </a:r>
            <a:endParaRPr lang="en-US" sz="7200" b="1" dirty="0">
              <a:solidFill>
                <a:srgbClr val="090909">
                  <a:alpha val="100000"/>
                </a:srgbClr>
              </a:solidFill>
              <a:latin typeface="Old Standard TT" panose="00000800000000000000" pitchFamily="2" charset="0"/>
            </a:endParaRPr>
          </a:p>
        </p:txBody>
      </p:sp>
      <p:sp>
        <p:nvSpPr>
          <p:cNvPr id="382" name="Primary Heading-0"/>
          <p:cNvSpPr txBox="1"/>
          <p:nvPr/>
        </p:nvSpPr>
        <p:spPr>
          <a:xfrm>
            <a:off x="944880" y="6319838"/>
            <a:ext cx="2957512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21" dirty="0">
                <a:solidFill>
                  <a:srgbClr val="090909">
                    <a:alpha val="100000"/>
                  </a:srgbClr>
                </a:solidFill>
                <a:latin typeface="Merriweather" panose="00000500000000000000" pitchFamily="2" charset="0"/>
              </a:rPr>
              <a:t>Оцінка простору</a:t>
            </a:r>
            <a:endParaRPr lang="en-US" sz="2100" b="1" spc="-21" dirty="0">
              <a:solidFill>
                <a:srgbClr val="090909">
                  <a:alpha val="100000"/>
                </a:srgbClr>
              </a:solidFill>
              <a:latin typeface="Merriweather" panose="00000500000000000000" pitchFamily="2" charset="0"/>
            </a:endParaRPr>
          </a:p>
        </p:txBody>
      </p:sp>
      <p:sp>
        <p:nvSpPr>
          <p:cNvPr id="384" name="Description of a primary heading-0"/>
          <p:cNvSpPr txBox="1"/>
          <p:nvPr/>
        </p:nvSpPr>
        <p:spPr>
          <a:xfrm>
            <a:off x="944880" y="6754178"/>
            <a:ext cx="2957512" cy="1047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Перевірити доступність входів, шляхів, санвузлів; місця для інвалідних візків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386" name="Rect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344352" y="4224338"/>
            <a:ext cx="3305175" cy="1333500"/>
          </a:xfrm>
          <a:prstGeom prst="rect">
            <a:avLst/>
          </a:prstGeom>
        </p:spPr>
      </p:pic>
      <p:sp>
        <p:nvSpPr>
          <p:cNvPr id="388" name="-1"/>
          <p:cNvSpPr txBox="1"/>
          <p:nvPr/>
        </p:nvSpPr>
        <p:spPr>
          <a:xfrm>
            <a:off x="5539264" y="4323398"/>
            <a:ext cx="947738" cy="10096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7200" b="1" dirty="0">
                <a:solidFill>
                  <a:srgbClr val="090909">
                    <a:alpha val="100000"/>
                  </a:srgbClr>
                </a:solidFill>
                <a:latin typeface="Old Standard TT" panose="00000800000000000000" pitchFamily="2" charset="0"/>
              </a:rPr>
              <a:t>2</a:t>
            </a:r>
            <a:endParaRPr lang="en-US" sz="7200" b="1" dirty="0">
              <a:solidFill>
                <a:srgbClr val="090909">
                  <a:alpha val="100000"/>
                </a:srgbClr>
              </a:solidFill>
              <a:latin typeface="Old Standard TT" panose="00000800000000000000" pitchFamily="2" charset="0"/>
            </a:endParaRPr>
          </a:p>
        </p:txBody>
      </p:sp>
      <p:sp>
        <p:nvSpPr>
          <p:cNvPr id="390" name="Primary Heading-1"/>
          <p:cNvSpPr txBox="1"/>
          <p:nvPr/>
        </p:nvSpPr>
        <p:spPr>
          <a:xfrm>
            <a:off x="4344352" y="6319838"/>
            <a:ext cx="2957512" cy="647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21" dirty="0">
                <a:solidFill>
                  <a:srgbClr val="090909">
                    <a:alpha val="100000"/>
                  </a:srgbClr>
                </a:solidFill>
                <a:latin typeface="Merriweather" panose="00000500000000000000" pitchFamily="2" charset="0"/>
              </a:rPr>
              <a:t>Ергономіка і адаптації</a:t>
            </a:r>
            <a:endParaRPr lang="en-US" sz="2100" b="1" spc="-21" dirty="0">
              <a:solidFill>
                <a:srgbClr val="090909">
                  <a:alpha val="100000"/>
                </a:srgbClr>
              </a:solidFill>
              <a:latin typeface="Merriweather" panose="00000500000000000000" pitchFamily="2" charset="0"/>
            </a:endParaRPr>
          </a:p>
        </p:txBody>
      </p:sp>
      <p:sp>
        <p:nvSpPr>
          <p:cNvPr id="392" name="Description of a primary heading-1"/>
          <p:cNvSpPr txBox="1"/>
          <p:nvPr/>
        </p:nvSpPr>
        <p:spPr>
          <a:xfrm>
            <a:off x="4344352" y="7074218"/>
            <a:ext cx="2957512" cy="1400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Регульовані столи, контрастні маркування, безпечні поверхні, освітлення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394" name="Rect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743825" y="4224338"/>
            <a:ext cx="3305175" cy="1333500"/>
          </a:xfrm>
          <a:prstGeom prst="rect">
            <a:avLst/>
          </a:prstGeom>
        </p:spPr>
      </p:pic>
      <p:sp>
        <p:nvSpPr>
          <p:cNvPr id="396" name="-2"/>
          <p:cNvSpPr txBox="1"/>
          <p:nvPr/>
        </p:nvSpPr>
        <p:spPr>
          <a:xfrm>
            <a:off x="8938736" y="4323398"/>
            <a:ext cx="947738" cy="10096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7200" b="1" dirty="0">
                <a:solidFill>
                  <a:srgbClr val="090909">
                    <a:alpha val="100000"/>
                  </a:srgbClr>
                </a:solidFill>
                <a:latin typeface="Old Standard TT" panose="00000800000000000000" pitchFamily="2" charset="0"/>
              </a:rPr>
              <a:t>3</a:t>
            </a:r>
            <a:endParaRPr lang="en-US" sz="7200" b="1" dirty="0">
              <a:solidFill>
                <a:srgbClr val="090909">
                  <a:alpha val="100000"/>
                </a:srgbClr>
              </a:solidFill>
              <a:latin typeface="Old Standard TT" panose="00000800000000000000" pitchFamily="2" charset="0"/>
            </a:endParaRPr>
          </a:p>
        </p:txBody>
      </p:sp>
      <p:sp>
        <p:nvSpPr>
          <p:cNvPr id="398" name="Primary Heading-2"/>
          <p:cNvSpPr txBox="1"/>
          <p:nvPr/>
        </p:nvSpPr>
        <p:spPr>
          <a:xfrm>
            <a:off x="7743825" y="6319838"/>
            <a:ext cx="2957512" cy="647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21" dirty="0">
                <a:solidFill>
                  <a:srgbClr val="090909">
                    <a:alpha val="100000"/>
                  </a:srgbClr>
                </a:solidFill>
                <a:latin typeface="Merriweather" panose="00000500000000000000" pitchFamily="2" charset="0"/>
              </a:rPr>
              <a:t>Правила фізичної допомоги</a:t>
            </a:r>
            <a:endParaRPr lang="en-US" sz="2100" b="1" spc="-21" dirty="0">
              <a:solidFill>
                <a:srgbClr val="090909">
                  <a:alpha val="100000"/>
                </a:srgbClr>
              </a:solidFill>
              <a:latin typeface="Merriweather" panose="00000500000000000000" pitchFamily="2" charset="0"/>
            </a:endParaRPr>
          </a:p>
        </p:txBody>
      </p:sp>
      <p:sp>
        <p:nvSpPr>
          <p:cNvPr id="400" name="Description of a primary heading-2"/>
          <p:cNvSpPr txBox="1"/>
          <p:nvPr/>
        </p:nvSpPr>
        <p:spPr>
          <a:xfrm>
            <a:off x="7743825" y="7074218"/>
            <a:ext cx="2957512" cy="1400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Запитати дозвіл, пояснити дії, тримати особистий простір, уникати опирання на візок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402" name="Rect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1143298" y="4224338"/>
            <a:ext cx="3305175" cy="1333500"/>
          </a:xfrm>
          <a:prstGeom prst="rect">
            <a:avLst/>
          </a:prstGeom>
        </p:spPr>
      </p:pic>
      <p:sp>
        <p:nvSpPr>
          <p:cNvPr id="404" name="-3"/>
          <p:cNvSpPr txBox="1"/>
          <p:nvPr/>
        </p:nvSpPr>
        <p:spPr>
          <a:xfrm>
            <a:off x="12338209" y="4323398"/>
            <a:ext cx="947738" cy="10096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7200" b="1" dirty="0">
                <a:solidFill>
                  <a:srgbClr val="090909">
                    <a:alpha val="100000"/>
                  </a:srgbClr>
                </a:solidFill>
                <a:latin typeface="Old Standard TT" panose="00000800000000000000" pitchFamily="2" charset="0"/>
              </a:rPr>
              <a:t>4</a:t>
            </a:r>
            <a:endParaRPr lang="en-US" sz="7200" b="1" dirty="0">
              <a:solidFill>
                <a:srgbClr val="090909">
                  <a:alpha val="100000"/>
                </a:srgbClr>
              </a:solidFill>
              <a:latin typeface="Old Standard TT" panose="00000800000000000000" pitchFamily="2" charset="0"/>
            </a:endParaRPr>
          </a:p>
        </p:txBody>
      </p:sp>
      <p:sp>
        <p:nvSpPr>
          <p:cNvPr id="406" name="Primary Heading-3"/>
          <p:cNvSpPr txBox="1"/>
          <p:nvPr/>
        </p:nvSpPr>
        <p:spPr>
          <a:xfrm>
            <a:off x="11143298" y="6319838"/>
            <a:ext cx="2957512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21" dirty="0">
                <a:solidFill>
                  <a:srgbClr val="090909">
                    <a:alpha val="100000"/>
                  </a:srgbClr>
                </a:solidFill>
                <a:latin typeface="Merriweather" panose="00000500000000000000" pitchFamily="2" charset="0"/>
              </a:rPr>
              <a:t>Інфраструктура</a:t>
            </a:r>
            <a:endParaRPr lang="en-US" sz="2100" b="1" spc="-21" dirty="0">
              <a:solidFill>
                <a:srgbClr val="090909">
                  <a:alpha val="100000"/>
                </a:srgbClr>
              </a:solidFill>
              <a:latin typeface="Merriweather" panose="00000500000000000000" pitchFamily="2" charset="0"/>
            </a:endParaRPr>
          </a:p>
        </p:txBody>
      </p:sp>
      <p:sp>
        <p:nvSpPr>
          <p:cNvPr id="408" name="Description of a primary heading-3"/>
          <p:cNvSpPr txBox="1"/>
          <p:nvPr/>
        </p:nvSpPr>
        <p:spPr>
          <a:xfrm>
            <a:off x="11143298" y="6754178"/>
            <a:ext cx="2957512" cy="1047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Рампи, поручні, схеми евакуації з урахуванням людей з інвалідністю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sp>
        <p:nvSpPr>
          <p:cNvPr id="410" name="Title 3"/>
          <p:cNvSpPr txBox="1"/>
          <p:nvPr/>
        </p:nvSpPr>
        <p:spPr>
          <a:xfrm>
            <a:off x="762000" y="728948"/>
            <a:ext cx="15197138" cy="1295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-42" dirty="0">
                <a:solidFill>
                  <a:srgbClr val="090909">
                    <a:alpha val="100000"/>
                  </a:srgbClr>
                </a:solidFill>
                <a:latin typeface="Merriweather Light" panose="00000400000000000000" pitchFamily="2" charset="0"/>
              </a:rPr>
              <a:t>Фізична безпека: безпечний простір, ергономіка та правила допомоги</a:t>
            </a:r>
            <a:endParaRPr lang="en-US" sz="4200" spc="-42" dirty="0">
              <a:solidFill>
                <a:srgbClr val="090909">
                  <a:alpha val="100000"/>
                </a:srgbClr>
              </a:solidFill>
              <a:latin typeface="Merriweather Light" panose="00000400000000000000" pitchFamily="2" charset="0"/>
            </a:endParaRPr>
          </a:p>
        </p:txBody>
      </p:sp>
      <p:sp>
        <p:nvSpPr>
          <p:cNvPr id="412" name="SubTitle"/>
          <p:cNvSpPr txBox="1"/>
          <p:nvPr/>
        </p:nvSpPr>
        <p:spPr>
          <a:xfrm>
            <a:off x="762000" y="2133600"/>
            <a:ext cx="1519713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6A6A6A">
                    <a:alpha val="100000"/>
                  </a:srgbClr>
                </a:solidFill>
                <a:latin typeface="Open Sans" pitchFamily="2" charset="0"/>
              </a:rPr>
              <a:t>Практичні кроки для доступності, профілактики травм і поважної взаємодії з людьми з інвалідністю</a:t>
            </a:r>
            <a:endParaRPr lang="en-US" sz="1800" spc="-18" dirty="0">
              <a:solidFill>
                <a:srgbClr val="6A6A6A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4778" y="8379135"/>
            <a:ext cx="2017321" cy="1288169"/>
          </a:xfrm>
          <a:prstGeom prst="rect">
            <a:avLst/>
          </a:prstGeom>
        </p:spPr>
      </p:pic>
      <p:pic>
        <p:nvPicPr>
          <p:cNvPr id="3" name="Picture 2" descr="PHOTO-2025-10-16-15-14-00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5710" y="290830"/>
            <a:ext cx="2706370" cy="11131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Rect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17" name="Rect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5335935" cy="2847826"/>
          </a:xfrm>
          <a:prstGeom prst="rect">
            <a:avLst/>
          </a:prstGeom>
        </p:spPr>
      </p:pic>
      <p:sp>
        <p:nvSpPr>
          <p:cNvPr id="418" name="Description of a primary heading-1"/>
          <p:cNvSpPr txBox="1"/>
          <p:nvPr/>
        </p:nvSpPr>
        <p:spPr>
          <a:xfrm>
            <a:off x="13413486" y="4752975"/>
            <a:ext cx="3764852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Гарантувати прохід </a:t>
            </a:r>
            <a:r>
              <a:rPr lang="en-US" sz="1800" b="1" spc="-18" dirty="0">
                <a:solidFill>
                  <a:srgbClr val="090909"/>
                </a:solidFill>
                <a:latin typeface="Open Sans" pitchFamily="2" charset="0"/>
              </a:rPr>
              <a:t>≥90 см</a:t>
            </a:r>
            <a:r>
              <a:rPr lang="en-US" sz="1800" spc="-18" dirty="0">
                <a:solidFill>
                  <a:srgbClr val="090909"/>
                </a:solidFill>
                <a:latin typeface="Open Sans" pitchFamily="2" charset="0"/>
              </a:rPr>
              <a:t> і місця для візків</a:t>
            </a:r>
            <a:endParaRPr lang="en-US" sz="1800" spc="-18" dirty="0">
              <a:solidFill>
                <a:srgbClr val="090909"/>
              </a:solidFill>
              <a:latin typeface="Open Sans" pitchFamily="2" charset="0"/>
            </a:endParaRPr>
          </a:p>
        </p:txBody>
      </p:sp>
      <p:pic>
        <p:nvPicPr>
          <p:cNvPr id="420" name="::after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239750" y="4891831"/>
            <a:ext cx="69503" cy="69503"/>
          </a:xfrm>
          <a:prstGeom prst="rect">
            <a:avLst/>
          </a:prstGeom>
        </p:spPr>
      </p:pic>
      <p:sp>
        <p:nvSpPr>
          <p:cNvPr id="422" name="Description of a primary heading-1"/>
          <p:cNvSpPr txBox="1"/>
          <p:nvPr/>
        </p:nvSpPr>
        <p:spPr>
          <a:xfrm>
            <a:off x="13413486" y="5448014"/>
            <a:ext cx="3764852" cy="1047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Навчити технік підйому та пересування; завжди питати перед допомогою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424" name="::after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239750" y="5586984"/>
            <a:ext cx="69503" cy="69503"/>
          </a:xfrm>
          <a:prstGeom prst="rect">
            <a:avLst/>
          </a:prstGeom>
        </p:spPr>
      </p:pic>
      <p:sp>
        <p:nvSpPr>
          <p:cNvPr id="426" name="Description of a primary heading-1"/>
          <p:cNvSpPr txBox="1"/>
          <p:nvPr/>
        </p:nvSpPr>
        <p:spPr>
          <a:xfrm>
            <a:off x="13413486" y="6490526"/>
            <a:ext cx="3764852" cy="1047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Не опиратися на візок; запитувати про комфорт і повагу до простору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428" name="::after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239750" y="6629495"/>
            <a:ext cx="69503" cy="69503"/>
          </a:xfrm>
          <a:prstGeom prst="rect">
            <a:avLst/>
          </a:prstGeom>
        </p:spPr>
      </p:pic>
      <p:sp>
        <p:nvSpPr>
          <p:cNvPr id="430" name="Primary Heading-1"/>
          <p:cNvSpPr txBox="1"/>
          <p:nvPr/>
        </p:nvSpPr>
        <p:spPr>
          <a:xfrm>
            <a:off x="13239750" y="4356735"/>
            <a:ext cx="3938588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21" dirty="0">
                <a:solidFill>
                  <a:srgbClr val="090909">
                    <a:alpha val="100000"/>
                  </a:srgbClr>
                </a:solidFill>
                <a:latin typeface="Merriweather" panose="00000500000000000000" pitchFamily="2" charset="0"/>
              </a:rPr>
              <a:t>Рішення</a:t>
            </a:r>
            <a:endParaRPr lang="en-US" sz="2100" b="1" spc="-21" dirty="0">
              <a:solidFill>
                <a:srgbClr val="090909">
                  <a:alpha val="100000"/>
                </a:srgbClr>
              </a:solidFill>
              <a:latin typeface="Merriweather" panose="00000500000000000000" pitchFamily="2" charset="0"/>
            </a:endParaRPr>
          </a:p>
        </p:txBody>
      </p:sp>
      <p:pic>
        <p:nvPicPr>
          <p:cNvPr id="432" name="Rect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858750" y="3133725"/>
            <a:ext cx="4667250" cy="4781550"/>
          </a:xfrm>
          <a:prstGeom prst="rect">
            <a:avLst/>
          </a:prstGeom>
        </p:spPr>
      </p:pic>
      <p:pic>
        <p:nvPicPr>
          <p:cNvPr id="434" name="imageNode1"/>
          <p:cNvPicPr preferRelativeResize="0"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3239750" y="2371725"/>
            <a:ext cx="1466850" cy="1676400"/>
          </a:xfrm>
          <a:prstGeom prst="rect">
            <a:avLst/>
          </a:prstGeom>
        </p:spPr>
      </p:pic>
      <p:sp>
        <p:nvSpPr>
          <p:cNvPr id="436" name="Description of a primary heading-0"/>
          <p:cNvSpPr txBox="1"/>
          <p:nvPr/>
        </p:nvSpPr>
        <p:spPr>
          <a:xfrm>
            <a:off x="8365236" y="4752975"/>
            <a:ext cx="3764852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Обмежений доступ до простору та транспорту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438" name="::after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91500" y="4891945"/>
            <a:ext cx="69503" cy="69503"/>
          </a:xfrm>
          <a:prstGeom prst="rect">
            <a:avLst/>
          </a:prstGeom>
        </p:spPr>
      </p:pic>
      <p:sp>
        <p:nvSpPr>
          <p:cNvPr id="440" name="Description of a primary heading-0"/>
          <p:cNvSpPr txBox="1"/>
          <p:nvPr/>
        </p:nvSpPr>
        <p:spPr>
          <a:xfrm>
            <a:off x="8365236" y="5448014"/>
            <a:ext cx="3764852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Ризик травм при неналежній допомозі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442" name="::after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91500" y="5586984"/>
            <a:ext cx="69503" cy="69503"/>
          </a:xfrm>
          <a:prstGeom prst="rect">
            <a:avLst/>
          </a:prstGeom>
        </p:spPr>
      </p:pic>
      <p:sp>
        <p:nvSpPr>
          <p:cNvPr id="444" name="Description of a primary heading-0"/>
          <p:cNvSpPr txBox="1"/>
          <p:nvPr/>
        </p:nvSpPr>
        <p:spPr>
          <a:xfrm>
            <a:off x="8365236" y="6142958"/>
            <a:ext cx="3764852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Недостатня увага до персонального простору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446" name="::after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91500" y="6282023"/>
            <a:ext cx="69503" cy="69503"/>
          </a:xfrm>
          <a:prstGeom prst="rect">
            <a:avLst/>
          </a:prstGeom>
        </p:spPr>
      </p:pic>
      <p:sp>
        <p:nvSpPr>
          <p:cNvPr id="448" name="Primary Heading-0"/>
          <p:cNvSpPr txBox="1"/>
          <p:nvPr/>
        </p:nvSpPr>
        <p:spPr>
          <a:xfrm>
            <a:off x="8191500" y="4356735"/>
            <a:ext cx="3938588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21" dirty="0">
                <a:solidFill>
                  <a:srgbClr val="090909">
                    <a:alpha val="100000"/>
                  </a:srgbClr>
                </a:solidFill>
                <a:latin typeface="Merriweather" panose="00000500000000000000" pitchFamily="2" charset="0"/>
              </a:rPr>
              <a:t>Проблеми</a:t>
            </a:r>
            <a:endParaRPr lang="en-US" sz="2100" b="1" spc="-21" dirty="0">
              <a:solidFill>
                <a:srgbClr val="090909">
                  <a:alpha val="100000"/>
                </a:srgbClr>
              </a:solidFill>
              <a:latin typeface="Merriweather" panose="00000500000000000000" pitchFamily="2" charset="0"/>
            </a:endParaRPr>
          </a:p>
        </p:txBody>
      </p:sp>
      <p:pic>
        <p:nvPicPr>
          <p:cNvPr id="450" name="Rect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10500" y="3133725"/>
            <a:ext cx="4667250" cy="4781550"/>
          </a:xfrm>
          <a:prstGeom prst="rect">
            <a:avLst/>
          </a:prstGeom>
        </p:spPr>
      </p:pic>
      <p:pic>
        <p:nvPicPr>
          <p:cNvPr id="452" name="::before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2192000" y="5048250"/>
            <a:ext cx="952500" cy="952500"/>
          </a:xfrm>
          <a:prstGeom prst="rect">
            <a:avLst/>
          </a:prstGeom>
        </p:spPr>
      </p:pic>
      <p:sp>
        <p:nvSpPr>
          <p:cNvPr id="454" name="::before"/>
          <p:cNvSpPr txBox="1"/>
          <p:nvPr/>
        </p:nvSpPr>
        <p:spPr>
          <a:xfrm>
            <a:off x="12168188" y="5024438"/>
            <a:ext cx="1000125" cy="10001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b="1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Vs</a:t>
            </a:r>
            <a:endParaRPr lang="en-US" sz="1800" b="1" dirty="0">
              <a:solidFill>
                <a:srgbClr val="FFFFFF">
                  <a:alpha val="100000"/>
                </a:srgbClr>
              </a:solidFill>
              <a:latin typeface="Inter" panose="00000700000000000000" pitchFamily="2" charset="0"/>
            </a:endParaRPr>
          </a:p>
        </p:txBody>
      </p:sp>
      <p:pic>
        <p:nvPicPr>
          <p:cNvPr id="456" name="imageNode0"/>
          <p:cNvPicPr preferRelativeResize="0"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8191500" y="2371725"/>
            <a:ext cx="1466850" cy="1676400"/>
          </a:xfrm>
          <a:prstGeom prst="rect">
            <a:avLst/>
          </a:prstGeom>
        </p:spPr>
      </p:pic>
      <p:sp>
        <p:nvSpPr>
          <p:cNvPr id="458" name="Title 3"/>
          <p:cNvSpPr txBox="1"/>
          <p:nvPr/>
        </p:nvSpPr>
        <p:spPr>
          <a:xfrm>
            <a:off x="800100" y="3429000"/>
            <a:ext cx="6243638" cy="2581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-42" dirty="0">
                <a:solidFill>
                  <a:srgbClr val="090909">
                    <a:alpha val="100000"/>
                  </a:srgbClr>
                </a:solidFill>
                <a:latin typeface="Merriweather Light" panose="00000400000000000000" pitchFamily="2" charset="0"/>
              </a:rPr>
              <a:t>Взаємодія з людьми з руховими порушеннями: безпека й просторові адаптації</a:t>
            </a:r>
            <a:endParaRPr lang="en-US" sz="4200" spc="-42" dirty="0">
              <a:solidFill>
                <a:srgbClr val="090909">
                  <a:alpha val="100000"/>
                </a:srgbClr>
              </a:solidFill>
              <a:latin typeface="Merriweather Light" panose="00000400000000000000" pitchFamily="2" charset="0"/>
            </a:endParaRPr>
          </a:p>
        </p:txBody>
      </p:sp>
      <p:sp>
        <p:nvSpPr>
          <p:cNvPr id="460" name="SubTitle"/>
          <p:cNvSpPr txBox="1"/>
          <p:nvPr/>
        </p:nvSpPr>
        <p:spPr>
          <a:xfrm>
            <a:off x="800100" y="6096000"/>
            <a:ext cx="6243638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6A6A6A">
                    <a:alpha val="100000"/>
                  </a:srgbClr>
                </a:solidFill>
                <a:latin typeface="Open Sans" pitchFamily="2" charset="0"/>
              </a:rPr>
              <a:t>Практичні правила для фізичної та психологічної безпеки, сумісні зі стандартами доступності</a:t>
            </a:r>
            <a:endParaRPr lang="en-US" sz="1800" spc="-18" dirty="0">
              <a:solidFill>
                <a:srgbClr val="6A6A6A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95912" y="8677275"/>
            <a:ext cx="2017321" cy="1288169"/>
          </a:xfrm>
          <a:prstGeom prst="rect">
            <a:avLst/>
          </a:prstGeom>
        </p:spPr>
      </p:pic>
      <p:pic>
        <p:nvPicPr>
          <p:cNvPr id="3" name="Picture 2" descr="PHOTO-2025-10-16-15-14-00 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350" y="8512810"/>
            <a:ext cx="2706370" cy="11131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Rect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65" name="4e162529-4238-4b02-929a-76f81108b78c"/>
          <p:cNvPicPr preferRelativeResize="0"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5448300" cy="10287000"/>
          </a:xfrm>
          <a:prstGeom prst="rect">
            <a:avLst/>
          </a:prstGeom>
        </p:spPr>
      </p:pic>
      <p:pic>
        <p:nvPicPr>
          <p:cNvPr id="467" name="Rect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48400" y="3048000"/>
            <a:ext cx="3554611" cy="6532215"/>
          </a:xfrm>
          <a:prstGeom prst="rect">
            <a:avLst/>
          </a:prstGeom>
        </p:spPr>
      </p:pic>
      <p:pic>
        <p:nvPicPr>
          <p:cNvPr id="469" name="Rect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438900" y="2857500"/>
            <a:ext cx="3171825" cy="638175"/>
          </a:xfrm>
          <a:prstGeom prst="rect">
            <a:avLst/>
          </a:prstGeom>
        </p:spPr>
      </p:pic>
      <p:sp>
        <p:nvSpPr>
          <p:cNvPr id="471" name="Primary Heading-0,0"/>
          <p:cNvSpPr txBox="1"/>
          <p:nvPr/>
        </p:nvSpPr>
        <p:spPr>
          <a:xfrm>
            <a:off x="6629400" y="2857500"/>
            <a:ext cx="2824162" cy="647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 spc="-21" dirty="0">
                <a:solidFill>
                  <a:srgbClr val="090909">
                    <a:alpha val="100000"/>
                  </a:srgbClr>
                </a:solidFill>
                <a:latin typeface="Merriweather" panose="00000500000000000000" pitchFamily="2" charset="0"/>
              </a:rPr>
              <a:t>Для людей з </a:t>
            </a:r>
            <a:r>
              <a:rPr lang="en-US" sz="2100" b="1" spc="-21" dirty="0">
                <a:solidFill>
                  <a:srgbClr val="090909"/>
                </a:solidFill>
                <a:latin typeface="Merriweather" panose="00000500000000000000" pitchFamily="2" charset="0"/>
              </a:rPr>
              <a:t>вадами зору</a:t>
            </a:r>
            <a:endParaRPr lang="en-US" sz="2100" b="1" spc="-21" dirty="0">
              <a:solidFill>
                <a:srgbClr val="090909"/>
              </a:solidFill>
              <a:latin typeface="Merriweather" panose="00000500000000000000" pitchFamily="2" charset="0"/>
            </a:endParaRPr>
          </a:p>
        </p:txBody>
      </p:sp>
      <p:pic>
        <p:nvPicPr>
          <p:cNvPr id="473" name="Rect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438900" y="3821311"/>
            <a:ext cx="3171825" cy="1285875"/>
          </a:xfrm>
          <a:prstGeom prst="rect">
            <a:avLst/>
          </a:prstGeom>
        </p:spPr>
      </p:pic>
      <p:sp>
        <p:nvSpPr>
          <p:cNvPr id="475" name="Primary Heading-0,1"/>
          <p:cNvSpPr txBox="1"/>
          <p:nvPr/>
        </p:nvSpPr>
        <p:spPr>
          <a:xfrm>
            <a:off x="6629400" y="3973830"/>
            <a:ext cx="2824162" cy="990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1650" spc="-16" dirty="0">
                <a:solidFill>
                  <a:srgbClr val="FFFFFF">
                    <a:alpha val="100000"/>
                  </a:srgbClr>
                </a:solidFill>
                <a:latin typeface="Open Sans" pitchFamily="2" charset="0"/>
              </a:rPr>
              <a:t>Називайте себе й супровідних; описуйте місце й відстані</a:t>
            </a:r>
            <a:endParaRPr lang="en-US" sz="1650" spc="-16" dirty="0">
              <a:solidFill>
                <a:srgbClr val="FFFFFF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477" name="Rect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438900" y="5202079"/>
            <a:ext cx="3171825" cy="1285875"/>
          </a:xfrm>
          <a:prstGeom prst="rect">
            <a:avLst/>
          </a:prstGeom>
        </p:spPr>
      </p:pic>
      <p:sp>
        <p:nvSpPr>
          <p:cNvPr id="479" name="Primary Heading-0,2"/>
          <p:cNvSpPr txBox="1"/>
          <p:nvPr/>
        </p:nvSpPr>
        <p:spPr>
          <a:xfrm>
            <a:off x="6629400" y="5354479"/>
            <a:ext cx="2824162" cy="990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1650" spc="-16" dirty="0">
                <a:solidFill>
                  <a:srgbClr val="FFFFFF">
                    <a:alpha val="100000"/>
                  </a:srgbClr>
                </a:solidFill>
                <a:latin typeface="Open Sans" pitchFamily="2" charset="0"/>
              </a:rPr>
              <a:t>Пропонуйте руку при супроводі; використовуйте запахи та звуки у описі</a:t>
            </a:r>
            <a:endParaRPr lang="en-US" sz="1650" spc="-16" dirty="0">
              <a:solidFill>
                <a:srgbClr val="FFFFFF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481" name="Rect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109168" y="3048000"/>
            <a:ext cx="3554611" cy="6532215"/>
          </a:xfrm>
          <a:prstGeom prst="rect">
            <a:avLst/>
          </a:prstGeom>
        </p:spPr>
      </p:pic>
      <p:pic>
        <p:nvPicPr>
          <p:cNvPr id="483" name="Rect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299668" y="2857500"/>
            <a:ext cx="3171825" cy="638175"/>
          </a:xfrm>
          <a:prstGeom prst="rect">
            <a:avLst/>
          </a:prstGeom>
        </p:spPr>
      </p:pic>
      <p:sp>
        <p:nvSpPr>
          <p:cNvPr id="485" name="Primary Heading-1,0"/>
          <p:cNvSpPr txBox="1"/>
          <p:nvPr/>
        </p:nvSpPr>
        <p:spPr>
          <a:xfrm>
            <a:off x="10490168" y="2857500"/>
            <a:ext cx="2824162" cy="647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 spc="-21" dirty="0">
                <a:solidFill>
                  <a:srgbClr val="090909">
                    <a:alpha val="100000"/>
                  </a:srgbClr>
                </a:solidFill>
                <a:latin typeface="Merriweather" panose="00000500000000000000" pitchFamily="2" charset="0"/>
              </a:rPr>
              <a:t>Для людей з </a:t>
            </a:r>
            <a:r>
              <a:rPr lang="en-US" sz="2100" b="1" spc="-21" dirty="0">
                <a:solidFill>
                  <a:srgbClr val="090909"/>
                </a:solidFill>
                <a:latin typeface="Merriweather" panose="00000500000000000000" pitchFamily="2" charset="0"/>
              </a:rPr>
              <a:t>вадами слуху</a:t>
            </a:r>
            <a:endParaRPr lang="en-US" sz="2100" b="1" spc="-21" dirty="0">
              <a:solidFill>
                <a:srgbClr val="090909"/>
              </a:solidFill>
              <a:latin typeface="Merriweather" panose="00000500000000000000" pitchFamily="2" charset="0"/>
            </a:endParaRPr>
          </a:p>
        </p:txBody>
      </p:sp>
      <p:pic>
        <p:nvPicPr>
          <p:cNvPr id="487" name="Rect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0299649" y="3821311"/>
            <a:ext cx="3171825" cy="1609725"/>
          </a:xfrm>
          <a:prstGeom prst="rect">
            <a:avLst/>
          </a:prstGeom>
        </p:spPr>
      </p:pic>
      <p:sp>
        <p:nvSpPr>
          <p:cNvPr id="489" name="Primary Heading-1,1"/>
          <p:cNvSpPr txBox="1"/>
          <p:nvPr/>
        </p:nvSpPr>
        <p:spPr>
          <a:xfrm>
            <a:off x="10490168" y="3973830"/>
            <a:ext cx="2824162" cy="13144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1650" spc="-16" dirty="0">
                <a:solidFill>
                  <a:srgbClr val="FFFFFF">
                    <a:alpha val="100000"/>
                  </a:srgbClr>
                </a:solidFill>
                <a:latin typeface="Open Sans" pitchFamily="2" charset="0"/>
              </a:rPr>
              <a:t>Дивіться у вічі; використовуйте зрозумілі жести; перефразуйте при потребі</a:t>
            </a:r>
            <a:endParaRPr lang="en-US" sz="1650" spc="-16" dirty="0">
              <a:solidFill>
                <a:srgbClr val="FFFFFF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491" name="Rect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0299649" y="5528965"/>
            <a:ext cx="3171825" cy="962025"/>
          </a:xfrm>
          <a:prstGeom prst="rect">
            <a:avLst/>
          </a:prstGeom>
        </p:spPr>
      </p:pic>
      <p:sp>
        <p:nvSpPr>
          <p:cNvPr id="493" name="Primary Heading-1,2"/>
          <p:cNvSpPr txBox="1"/>
          <p:nvPr/>
        </p:nvSpPr>
        <p:spPr>
          <a:xfrm>
            <a:off x="10490168" y="5681377"/>
            <a:ext cx="2824162" cy="666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1650" spc="-16" dirty="0">
                <a:solidFill>
                  <a:srgbClr val="FFFFFF">
                    <a:alpha val="100000"/>
                  </a:srgbClr>
                </a:solidFill>
                <a:latin typeface="Open Sans" pitchFamily="2" charset="0"/>
              </a:rPr>
              <a:t>Писемні повідомлення для чисел і адрес</a:t>
            </a:r>
            <a:endParaRPr lang="en-US" sz="1650" spc="-16" dirty="0">
              <a:solidFill>
                <a:srgbClr val="FFFFFF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495" name="Rect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970032" y="3048000"/>
            <a:ext cx="3554611" cy="6532215"/>
          </a:xfrm>
          <a:prstGeom prst="rect">
            <a:avLst/>
          </a:prstGeom>
        </p:spPr>
      </p:pic>
      <p:pic>
        <p:nvPicPr>
          <p:cNvPr id="497" name="Rect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4160532" y="2857500"/>
            <a:ext cx="3171825" cy="638175"/>
          </a:xfrm>
          <a:prstGeom prst="rect">
            <a:avLst/>
          </a:prstGeom>
        </p:spPr>
      </p:pic>
      <p:sp>
        <p:nvSpPr>
          <p:cNvPr id="499" name="Primary Heading-2,0"/>
          <p:cNvSpPr txBox="1"/>
          <p:nvPr/>
        </p:nvSpPr>
        <p:spPr>
          <a:xfrm>
            <a:off x="14351032" y="2857500"/>
            <a:ext cx="2824162" cy="647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 spc="-21" dirty="0">
                <a:solidFill>
                  <a:srgbClr val="090909">
                    <a:alpha val="100000"/>
                  </a:srgbClr>
                </a:solidFill>
                <a:latin typeface="Merriweather" panose="00000500000000000000" pitchFamily="2" charset="0"/>
              </a:rPr>
              <a:t>Для </a:t>
            </a:r>
            <a:r>
              <a:rPr lang="en-US" sz="2100" b="1" spc="-21" dirty="0">
                <a:solidFill>
                  <a:srgbClr val="090909"/>
                </a:solidFill>
                <a:latin typeface="Merriweather" panose="00000500000000000000" pitchFamily="2" charset="0"/>
              </a:rPr>
              <a:t>когнітивних порушень</a:t>
            </a:r>
            <a:endParaRPr lang="en-US" sz="2100" b="1" spc="-21" dirty="0">
              <a:solidFill>
                <a:srgbClr val="090909"/>
              </a:solidFill>
              <a:latin typeface="Merriweather" panose="00000500000000000000" pitchFamily="2" charset="0"/>
            </a:endParaRPr>
          </a:p>
        </p:txBody>
      </p:sp>
      <p:pic>
        <p:nvPicPr>
          <p:cNvPr id="501" name="Rect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4160532" y="3821430"/>
            <a:ext cx="3171825" cy="1285875"/>
          </a:xfrm>
          <a:prstGeom prst="rect">
            <a:avLst/>
          </a:prstGeom>
        </p:spPr>
      </p:pic>
      <p:sp>
        <p:nvSpPr>
          <p:cNvPr id="503" name="Primary Heading-2,1"/>
          <p:cNvSpPr txBox="1"/>
          <p:nvPr/>
        </p:nvSpPr>
        <p:spPr>
          <a:xfrm>
            <a:off x="14351032" y="3973830"/>
            <a:ext cx="2824162" cy="990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1650" spc="-16" dirty="0">
                <a:solidFill>
                  <a:srgbClr val="FFFFFF">
                    <a:alpha val="100000"/>
                  </a:srgbClr>
                </a:solidFill>
                <a:latin typeface="Open Sans" pitchFamily="2" charset="0"/>
              </a:rPr>
              <a:t>Говоріть чітко, без кліше; використовуйте ілюстрації й фотокартки</a:t>
            </a:r>
            <a:endParaRPr lang="en-US" sz="1650" spc="-16" dirty="0">
              <a:solidFill>
                <a:srgbClr val="FFFFFF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505" name="Rect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4160532" y="5202079"/>
            <a:ext cx="3171825" cy="1285875"/>
          </a:xfrm>
          <a:prstGeom prst="rect">
            <a:avLst/>
          </a:prstGeom>
        </p:spPr>
      </p:pic>
      <p:sp>
        <p:nvSpPr>
          <p:cNvPr id="507" name="Primary Heading-2,2"/>
          <p:cNvSpPr txBox="1"/>
          <p:nvPr/>
        </p:nvSpPr>
        <p:spPr>
          <a:xfrm>
            <a:off x="14351032" y="5354479"/>
            <a:ext cx="2824162" cy="990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1650" spc="-16" dirty="0">
                <a:solidFill>
                  <a:srgbClr val="FFFFFF">
                    <a:alpha val="100000"/>
                  </a:srgbClr>
                </a:solidFill>
                <a:latin typeface="Open Sans" pitchFamily="2" charset="0"/>
              </a:rPr>
              <a:t>Давайте інструкції поетапно; перевіряйте розуміння</a:t>
            </a:r>
            <a:endParaRPr lang="en-US" sz="1650" spc="-16" dirty="0">
              <a:solidFill>
                <a:srgbClr val="FFFFFF">
                  <a:alpha val="100000"/>
                </a:srgbClr>
              </a:solidFill>
              <a:latin typeface="Open Sans" pitchFamily="2" charset="0"/>
            </a:endParaRPr>
          </a:p>
        </p:txBody>
      </p:sp>
      <p:sp>
        <p:nvSpPr>
          <p:cNvPr id="509" name="Title 3"/>
          <p:cNvSpPr txBox="1"/>
          <p:nvPr/>
        </p:nvSpPr>
        <p:spPr>
          <a:xfrm>
            <a:off x="6248400" y="732472"/>
            <a:ext cx="11310938" cy="12096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900" spc="-39" dirty="0">
                <a:solidFill>
                  <a:srgbClr val="090909">
                    <a:alpha val="100000"/>
                  </a:srgbClr>
                </a:solidFill>
                <a:latin typeface="Merriweather Light" panose="00000400000000000000" pitchFamily="2" charset="0"/>
              </a:rPr>
              <a:t>Безпечна комунікація з людьми з сенсорними й когнітивними порушеннями</a:t>
            </a:r>
            <a:endParaRPr lang="en-US" sz="3900" spc="-39" dirty="0">
              <a:solidFill>
                <a:srgbClr val="090909">
                  <a:alpha val="100000"/>
                </a:srgbClr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11" name="Rect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0" y="6194822"/>
            <a:ext cx="5332214" cy="4092178"/>
          </a:xfrm>
          <a:prstGeom prst="rect">
            <a:avLst/>
          </a:prstGeom>
        </p:spPr>
      </p:pic>
      <p:sp>
        <p:nvSpPr>
          <p:cNvPr id="512" name="SubTitle"/>
          <p:cNvSpPr txBox="1"/>
          <p:nvPr/>
        </p:nvSpPr>
        <p:spPr>
          <a:xfrm>
            <a:off x="6248400" y="2057400"/>
            <a:ext cx="1131093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6A6A6A">
                    <a:alpha val="100000"/>
                  </a:srgbClr>
                </a:solidFill>
                <a:latin typeface="Open Sans" pitchFamily="2" charset="0"/>
              </a:rPr>
              <a:t>Практичні кроки для візуальної, слухової та когнітивної підтримки під час взаємодії</a:t>
            </a:r>
            <a:endParaRPr lang="en-US" sz="1800" spc="-18" dirty="0">
              <a:solidFill>
                <a:srgbClr val="6A6A6A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42017" y="8001354"/>
            <a:ext cx="2017321" cy="1288169"/>
          </a:xfrm>
          <a:prstGeom prst="rect">
            <a:avLst/>
          </a:prstGeom>
        </p:spPr>
      </p:pic>
      <p:pic>
        <p:nvPicPr>
          <p:cNvPr id="3" name="Picture 2" descr="PHOTO-2025-10-16-15-14-00 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97455" y="732155"/>
            <a:ext cx="2706370" cy="1113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Rect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17" name="Rect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951323" y="0"/>
            <a:ext cx="5336678" cy="2847826"/>
          </a:xfrm>
          <a:prstGeom prst="rect">
            <a:avLst/>
          </a:prstGeom>
        </p:spPr>
      </p:pic>
      <p:pic>
        <p:nvPicPr>
          <p:cNvPr id="518" name="svg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953000" y="2171700"/>
            <a:ext cx="8382000" cy="8115300"/>
          </a:xfrm>
          <a:prstGeom prst="rect">
            <a:avLst/>
          </a:prstGeom>
        </p:spPr>
      </p:pic>
      <p:sp>
        <p:nvSpPr>
          <p:cNvPr id="519" name="Primary Heading-0"/>
          <p:cNvSpPr txBox="1"/>
          <p:nvPr/>
        </p:nvSpPr>
        <p:spPr>
          <a:xfrm>
            <a:off x="12140279" y="8111300"/>
            <a:ext cx="5414962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21" dirty="0">
                <a:solidFill>
                  <a:srgbClr val="090909">
                    <a:alpha val="100000"/>
                  </a:srgbClr>
                </a:solidFill>
                <a:latin typeface="Merriweather" panose="00000500000000000000" pitchFamily="2" charset="0"/>
              </a:rPr>
              <a:t>Екстрена процедура — оповіщення</a:t>
            </a:r>
            <a:endParaRPr lang="en-US" sz="2100" b="1" spc="-21" dirty="0">
              <a:solidFill>
                <a:srgbClr val="090909">
                  <a:alpha val="100000"/>
                </a:srgbClr>
              </a:solidFill>
              <a:latin typeface="Merriweather" panose="00000500000000000000" pitchFamily="2" charset="0"/>
            </a:endParaRPr>
          </a:p>
        </p:txBody>
      </p:sp>
      <p:sp>
        <p:nvSpPr>
          <p:cNvPr id="521" name="Description of a primary heading-0"/>
          <p:cNvSpPr txBox="1"/>
          <p:nvPr/>
        </p:nvSpPr>
        <p:spPr>
          <a:xfrm>
            <a:off x="12140279" y="8507540"/>
            <a:ext cx="5414962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Ідентифікуйте людину, повідомте план евакуації, запропонуйте підтримку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sp>
        <p:nvSpPr>
          <p:cNvPr id="523" name="Primary Heading-1"/>
          <p:cNvSpPr txBox="1"/>
          <p:nvPr/>
        </p:nvSpPr>
        <p:spPr>
          <a:xfrm>
            <a:off x="762000" y="6488240"/>
            <a:ext cx="5405438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 b="1" spc="-21" dirty="0">
                <a:solidFill>
                  <a:srgbClr val="090909">
                    <a:alpha val="100000"/>
                  </a:srgbClr>
                </a:solidFill>
                <a:latin typeface="Merriweather" panose="00000500000000000000" pitchFamily="2" charset="0"/>
              </a:rPr>
              <a:t>Екстрена процедура — евакуація</a:t>
            </a:r>
            <a:endParaRPr lang="en-US" sz="2100" b="1" spc="-21" dirty="0">
              <a:solidFill>
                <a:srgbClr val="090909">
                  <a:alpha val="100000"/>
                </a:srgbClr>
              </a:solidFill>
              <a:latin typeface="Merriweather" panose="00000500000000000000" pitchFamily="2" charset="0"/>
            </a:endParaRPr>
          </a:p>
        </p:txBody>
      </p:sp>
      <p:sp>
        <p:nvSpPr>
          <p:cNvPr id="525" name="Description of a primary heading-1"/>
          <p:cNvSpPr txBox="1"/>
          <p:nvPr/>
        </p:nvSpPr>
        <p:spPr>
          <a:xfrm>
            <a:off x="762000" y="6884480"/>
            <a:ext cx="5405438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Забезпечити безпечний шлях, допомога за згодою, відвести до безпечного місця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sp>
        <p:nvSpPr>
          <p:cNvPr id="527" name="Primary Heading-2"/>
          <p:cNvSpPr txBox="1"/>
          <p:nvPr/>
        </p:nvSpPr>
        <p:spPr>
          <a:xfrm>
            <a:off x="12140279" y="4865180"/>
            <a:ext cx="5414962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21" dirty="0">
                <a:solidFill>
                  <a:srgbClr val="090909">
                    <a:alpha val="100000"/>
                  </a:srgbClr>
                </a:solidFill>
                <a:latin typeface="Merriweather" panose="00000500000000000000" pitchFamily="2" charset="0"/>
              </a:rPr>
              <a:t>Щоденне: запит на допомогу</a:t>
            </a:r>
            <a:endParaRPr lang="en-US" sz="2100" b="1" spc="-21" dirty="0">
              <a:solidFill>
                <a:srgbClr val="090909">
                  <a:alpha val="100000"/>
                </a:srgbClr>
              </a:solidFill>
              <a:latin typeface="Merriweather" panose="00000500000000000000" pitchFamily="2" charset="0"/>
            </a:endParaRPr>
          </a:p>
        </p:txBody>
      </p:sp>
      <p:sp>
        <p:nvSpPr>
          <p:cNvPr id="529" name="Description of a primary heading-2"/>
          <p:cNvSpPr txBox="1"/>
          <p:nvPr/>
        </p:nvSpPr>
        <p:spPr>
          <a:xfrm>
            <a:off x="12140279" y="5261420"/>
            <a:ext cx="5414962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Запитайте, яка допомога потрібна; очікуйте підтвердження; пояснюйте дії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sp>
        <p:nvSpPr>
          <p:cNvPr id="531" name="Primary Heading-3"/>
          <p:cNvSpPr txBox="1"/>
          <p:nvPr/>
        </p:nvSpPr>
        <p:spPr>
          <a:xfrm>
            <a:off x="762000" y="3243453"/>
            <a:ext cx="5405438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 b="1" spc="-21" dirty="0">
                <a:solidFill>
                  <a:srgbClr val="090909">
                    <a:alpha val="100000"/>
                  </a:srgbClr>
                </a:solidFill>
                <a:latin typeface="Merriweather" panose="00000500000000000000" pitchFamily="2" charset="0"/>
              </a:rPr>
              <a:t>Щоденне: комунікаційні скрипти</a:t>
            </a:r>
            <a:endParaRPr lang="en-US" sz="2100" b="1" spc="-21" dirty="0">
              <a:solidFill>
                <a:srgbClr val="090909">
                  <a:alpha val="100000"/>
                </a:srgbClr>
              </a:solidFill>
              <a:latin typeface="Merriweather" panose="00000500000000000000" pitchFamily="2" charset="0"/>
            </a:endParaRPr>
          </a:p>
        </p:txBody>
      </p:sp>
      <p:sp>
        <p:nvSpPr>
          <p:cNvPr id="533" name="Description of a primary heading-3"/>
          <p:cNvSpPr txBox="1"/>
          <p:nvPr/>
        </p:nvSpPr>
        <p:spPr>
          <a:xfrm>
            <a:off x="762000" y="3639693"/>
            <a:ext cx="5405438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«Чи зручно Вам...?», «Чи дозволяєте допомогти?..», короткі прості інструкції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sp>
        <p:nvSpPr>
          <p:cNvPr id="535" name="Title 3"/>
          <p:cNvSpPr txBox="1"/>
          <p:nvPr/>
        </p:nvSpPr>
        <p:spPr>
          <a:xfrm>
            <a:off x="762000" y="734663"/>
            <a:ext cx="15197138" cy="5238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spc="-33" dirty="0">
                <a:solidFill>
                  <a:srgbClr val="090909">
                    <a:alpha val="100000"/>
                  </a:srgbClr>
                </a:solidFill>
                <a:latin typeface="Merriweather Light" panose="00000400000000000000" pitchFamily="2" charset="0"/>
              </a:rPr>
              <a:t>Практичні техніки для безпечної взаємодії з людьми з інвалідністю</a:t>
            </a:r>
            <a:endParaRPr lang="en-US" sz="3300" spc="-33" dirty="0">
              <a:solidFill>
                <a:srgbClr val="090909">
                  <a:alpha val="100000"/>
                </a:srgbClr>
              </a:solidFill>
              <a:latin typeface="Merriweather Light" panose="00000400000000000000" pitchFamily="2" charset="0"/>
            </a:endParaRPr>
          </a:p>
        </p:txBody>
      </p:sp>
      <p:sp>
        <p:nvSpPr>
          <p:cNvPr id="537" name="SubTitle"/>
          <p:cNvSpPr txBox="1"/>
          <p:nvPr/>
        </p:nvSpPr>
        <p:spPr>
          <a:xfrm>
            <a:off x="762000" y="1371600"/>
            <a:ext cx="1519713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6A6A6A">
                    <a:alpha val="100000"/>
                  </a:srgbClr>
                </a:solidFill>
                <a:latin typeface="Open Sans" pitchFamily="2" charset="0"/>
              </a:rPr>
              <a:t>Короткі процедури для екстрених ситуацій і щоденної підтримки згідно з практичними стандартами</a:t>
            </a:r>
            <a:endParaRPr lang="en-US" sz="1800" spc="-18" dirty="0">
              <a:solidFill>
                <a:srgbClr val="6A6A6A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3" name="Picture 2" descr="PHOTO-2025-10-16-15-14-00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1730" y="1607185"/>
            <a:ext cx="2706370" cy="1113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Rect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42" name="Rect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43" name="Rect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5335935" cy="2847826"/>
          </a:xfrm>
          <a:prstGeom prst="rect">
            <a:avLst/>
          </a:prstGeom>
        </p:spPr>
      </p:pic>
      <p:pic>
        <p:nvPicPr>
          <p:cNvPr id="544" name="Rect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30443" y="781943"/>
            <a:ext cx="9353550" cy="1428750"/>
          </a:xfrm>
          <a:prstGeom prst="rect">
            <a:avLst/>
          </a:prstGeom>
        </p:spPr>
      </p:pic>
      <p:pic>
        <p:nvPicPr>
          <p:cNvPr id="546" name="Rect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30443" y="1191816"/>
            <a:ext cx="2183011" cy="617190"/>
          </a:xfrm>
          <a:prstGeom prst="rect">
            <a:avLst/>
          </a:prstGeom>
        </p:spPr>
      </p:pic>
      <p:sp>
        <p:nvSpPr>
          <p:cNvPr id="548" name="text-0,0"/>
          <p:cNvSpPr txBox="1"/>
          <p:nvPr/>
        </p:nvSpPr>
        <p:spPr>
          <a:xfrm>
            <a:off x="8447913" y="1321403"/>
            <a:ext cx="9858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800" b="1" spc="-18" dirty="0">
                <a:solidFill>
                  <a:srgbClr val="FFFFFF">
                    <a:alpha val="100000"/>
                  </a:srgbClr>
                </a:solidFill>
                <a:latin typeface="Open Sans" pitchFamily="2" charset="0"/>
              </a:rPr>
              <a:t>Кейс</a:t>
            </a:r>
            <a:endParaRPr lang="en-US" sz="1800" b="1" spc="-18" dirty="0">
              <a:solidFill>
                <a:srgbClr val="FFFFFF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550" name="Rect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036673" y="1191816"/>
            <a:ext cx="2040136" cy="617190"/>
          </a:xfrm>
          <a:prstGeom prst="rect">
            <a:avLst/>
          </a:prstGeom>
        </p:spPr>
      </p:pic>
      <p:sp>
        <p:nvSpPr>
          <p:cNvPr id="552" name="text-0,1"/>
          <p:cNvSpPr txBox="1"/>
          <p:nvPr/>
        </p:nvSpPr>
        <p:spPr>
          <a:xfrm>
            <a:off x="10582084" y="1321403"/>
            <a:ext cx="9858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800" b="1" spc="-18" dirty="0">
                <a:solidFill>
                  <a:srgbClr val="FFFFFF">
                    <a:alpha val="100000"/>
                  </a:srgbClr>
                </a:solidFill>
                <a:latin typeface="Open Sans" pitchFamily="2" charset="0"/>
              </a:rPr>
              <a:t>До</a:t>
            </a:r>
            <a:endParaRPr lang="en-US" sz="1800" b="1" spc="-18" dirty="0">
              <a:solidFill>
                <a:srgbClr val="FFFFFF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554" name="Rect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2099131" y="1191816"/>
            <a:ext cx="2459236" cy="617190"/>
          </a:xfrm>
          <a:prstGeom prst="rect">
            <a:avLst/>
          </a:prstGeom>
        </p:spPr>
      </p:pic>
      <p:sp>
        <p:nvSpPr>
          <p:cNvPr id="556" name="text-0,2"/>
          <p:cNvSpPr txBox="1"/>
          <p:nvPr/>
        </p:nvSpPr>
        <p:spPr>
          <a:xfrm>
            <a:off x="12853988" y="1321403"/>
            <a:ext cx="9858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800" b="1" spc="-18" dirty="0">
                <a:solidFill>
                  <a:srgbClr val="FFFFFF">
                    <a:alpha val="100000"/>
                  </a:srgbClr>
                </a:solidFill>
                <a:latin typeface="Open Sans" pitchFamily="2" charset="0"/>
              </a:rPr>
              <a:t>Після</a:t>
            </a:r>
            <a:endParaRPr lang="en-US" sz="1800" b="1" spc="-18" dirty="0">
              <a:solidFill>
                <a:srgbClr val="FFFFFF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558" name="Rect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4580394" y="1191816"/>
            <a:ext cx="2602111" cy="617190"/>
          </a:xfrm>
          <a:prstGeom prst="rect">
            <a:avLst/>
          </a:prstGeom>
        </p:spPr>
      </p:pic>
      <p:sp>
        <p:nvSpPr>
          <p:cNvPr id="560" name="text-0,3"/>
          <p:cNvSpPr txBox="1"/>
          <p:nvPr/>
        </p:nvSpPr>
        <p:spPr>
          <a:xfrm>
            <a:off x="15405926" y="1321403"/>
            <a:ext cx="985838" cy="66556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uk-UA" sz="1800" b="1" spc="-18" dirty="0">
                <a:solidFill>
                  <a:srgbClr val="FFFFFF">
                    <a:alpha val="100000"/>
                  </a:srgbClr>
                </a:solidFill>
                <a:latin typeface="Open Sans" pitchFamily="2" charset="0"/>
              </a:rPr>
              <a:t>висновок</a:t>
            </a:r>
            <a:endParaRPr lang="en-US" sz="1800" b="1" spc="-18" dirty="0">
              <a:solidFill>
                <a:srgbClr val="FFFFFF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562" name="Rect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7830443" y="2227362"/>
            <a:ext cx="2190750" cy="3876675"/>
          </a:xfrm>
          <a:prstGeom prst="rect">
            <a:avLst/>
          </a:prstGeom>
        </p:spPr>
      </p:pic>
      <p:pic>
        <p:nvPicPr>
          <p:cNvPr id="564" name="Rect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7830443" y="3515469"/>
            <a:ext cx="2183011" cy="1312515"/>
          </a:xfrm>
          <a:prstGeom prst="rect">
            <a:avLst/>
          </a:prstGeom>
        </p:spPr>
      </p:pic>
      <p:sp>
        <p:nvSpPr>
          <p:cNvPr id="566" name="Label-1,0"/>
          <p:cNvSpPr txBox="1"/>
          <p:nvPr/>
        </p:nvSpPr>
        <p:spPr>
          <a:xfrm>
            <a:off x="7960042" y="3645027"/>
            <a:ext cx="1957388" cy="1047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Робоче місце працівника на візку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568" name="Rect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0036673" y="2227362"/>
            <a:ext cx="2047875" cy="3876675"/>
          </a:xfrm>
          <a:prstGeom prst="rect">
            <a:avLst/>
          </a:prstGeom>
        </p:spPr>
      </p:pic>
      <p:pic>
        <p:nvPicPr>
          <p:cNvPr id="570" name="Rect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0036673" y="3689152"/>
            <a:ext cx="2040136" cy="969615"/>
          </a:xfrm>
          <a:prstGeom prst="rect">
            <a:avLst/>
          </a:prstGeom>
        </p:spPr>
      </p:pic>
      <p:sp>
        <p:nvSpPr>
          <p:cNvPr id="572" name="Label-1,1"/>
          <p:cNvSpPr txBox="1"/>
          <p:nvPr/>
        </p:nvSpPr>
        <p:spPr>
          <a:xfrm>
            <a:off x="10166318" y="3818763"/>
            <a:ext cx="1814512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Недоступний вхід, ізоляція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574" name="Rect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2099131" y="2227362"/>
            <a:ext cx="2466975" cy="3876675"/>
          </a:xfrm>
          <a:prstGeom prst="rect">
            <a:avLst/>
          </a:prstGeom>
        </p:spPr>
      </p:pic>
      <p:pic>
        <p:nvPicPr>
          <p:cNvPr id="576" name="Rect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12099131" y="3515469"/>
            <a:ext cx="2459236" cy="1312515"/>
          </a:xfrm>
          <a:prstGeom prst="rect">
            <a:avLst/>
          </a:prstGeom>
        </p:spPr>
      </p:pic>
      <p:sp>
        <p:nvSpPr>
          <p:cNvPr id="578" name="Label-1,2"/>
          <p:cNvSpPr txBox="1"/>
          <p:nvPr/>
        </p:nvSpPr>
        <p:spPr>
          <a:xfrm>
            <a:off x="12228671" y="3645027"/>
            <a:ext cx="2233612" cy="1047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800" b="1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Рампа</a:t>
            </a:r>
            <a:r>
              <a:rPr lang="en-US" sz="1800" spc="-18" dirty="0">
                <a:solidFill>
                  <a:srgbClr val="090909"/>
                </a:solidFill>
                <a:latin typeface="Open Sans" pitchFamily="2" charset="0"/>
              </a:rPr>
              <a:t>, адаптоване робоче місце, наставник</a:t>
            </a:r>
            <a:endParaRPr lang="en-US" sz="1800" spc="-18" dirty="0">
              <a:solidFill>
                <a:srgbClr val="090909"/>
              </a:solidFill>
              <a:latin typeface="Open Sans" pitchFamily="2" charset="0"/>
            </a:endParaRPr>
          </a:p>
        </p:txBody>
      </p:sp>
      <p:pic>
        <p:nvPicPr>
          <p:cNvPr id="580" name="Rect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14580394" y="2227362"/>
            <a:ext cx="2600325" cy="3876675"/>
          </a:xfrm>
          <a:prstGeom prst="rect">
            <a:avLst/>
          </a:prstGeom>
        </p:spPr>
      </p:pic>
      <p:pic>
        <p:nvPicPr>
          <p:cNvPr id="582" name="Rect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>
            <a:off x="14580394" y="3341638"/>
            <a:ext cx="2602111" cy="1664940"/>
          </a:xfrm>
          <a:prstGeom prst="rect">
            <a:avLst/>
          </a:prstGeom>
        </p:spPr>
      </p:pic>
      <p:sp>
        <p:nvSpPr>
          <p:cNvPr id="584" name="Label-1,3"/>
          <p:cNvSpPr txBox="1"/>
          <p:nvPr/>
        </p:nvSpPr>
        <p:spPr>
          <a:xfrm>
            <a:off x="14709934" y="3471196"/>
            <a:ext cx="2376488" cy="1400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Прості інфраструктурні зміни підвищують участь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586" name="Rect"/>
          <p:cNvPicPr>
            <a:picLocks noChangeAspect="1"/>
          </p:cNvPicPr>
          <p:nvPr/>
        </p:nvPicPr>
        <p:blipFill rotWithShape="1">
          <a:blip r:embed="rId16"/>
          <a:stretch>
            <a:fillRect/>
          </a:stretch>
        </p:blipFill>
        <p:spPr>
          <a:xfrm>
            <a:off x="7830443" y="6124278"/>
            <a:ext cx="2190750" cy="3057525"/>
          </a:xfrm>
          <a:prstGeom prst="rect">
            <a:avLst/>
          </a:prstGeom>
        </p:spPr>
      </p:pic>
      <p:pic>
        <p:nvPicPr>
          <p:cNvPr id="588" name="Rect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7830502" y="7003732"/>
            <a:ext cx="2183011" cy="1312515"/>
          </a:xfrm>
          <a:prstGeom prst="rect">
            <a:avLst/>
          </a:prstGeom>
        </p:spPr>
      </p:pic>
      <p:sp>
        <p:nvSpPr>
          <p:cNvPr id="590" name="Label-2,0"/>
          <p:cNvSpPr txBox="1"/>
          <p:nvPr/>
        </p:nvSpPr>
        <p:spPr>
          <a:xfrm>
            <a:off x="7960042" y="7133272"/>
            <a:ext cx="1957388" cy="1047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Комунікація з особою з вадами слуху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592" name="Rect"/>
          <p:cNvPicPr>
            <a:picLocks noChangeAspect="1"/>
          </p:cNvPicPr>
          <p:nvPr/>
        </p:nvPicPr>
        <p:blipFill rotWithShape="1">
          <a:blip r:embed="rId17"/>
          <a:stretch>
            <a:fillRect/>
          </a:stretch>
        </p:blipFill>
        <p:spPr>
          <a:xfrm>
            <a:off x="10036673" y="6124278"/>
            <a:ext cx="2047875" cy="3057525"/>
          </a:xfrm>
          <a:prstGeom prst="rect">
            <a:avLst/>
          </a:prstGeom>
        </p:spPr>
      </p:pic>
      <p:pic>
        <p:nvPicPr>
          <p:cNvPr id="594" name="Rect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10036673" y="7003703"/>
            <a:ext cx="2040136" cy="1312515"/>
          </a:xfrm>
          <a:prstGeom prst="rect">
            <a:avLst/>
          </a:prstGeom>
        </p:spPr>
      </p:pic>
      <p:sp>
        <p:nvSpPr>
          <p:cNvPr id="596" name="Label-2,1"/>
          <p:cNvSpPr txBox="1"/>
          <p:nvPr/>
        </p:nvSpPr>
        <p:spPr>
          <a:xfrm>
            <a:off x="10166318" y="7133272"/>
            <a:ext cx="1814512" cy="1047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Інформація усно, непорозуміння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598" name="Rect"/>
          <p:cNvPicPr>
            <a:picLocks noChangeAspect="1"/>
          </p:cNvPicPr>
          <p:nvPr/>
        </p:nvPicPr>
        <p:blipFill rotWithShape="1">
          <a:blip r:embed="rId19"/>
          <a:stretch>
            <a:fillRect/>
          </a:stretch>
        </p:blipFill>
        <p:spPr>
          <a:xfrm>
            <a:off x="12099131" y="6124278"/>
            <a:ext cx="2466975" cy="3057525"/>
          </a:xfrm>
          <a:prstGeom prst="rect">
            <a:avLst/>
          </a:prstGeom>
        </p:spPr>
      </p:pic>
      <p:pic>
        <p:nvPicPr>
          <p:cNvPr id="600" name="Rect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12099131" y="7003732"/>
            <a:ext cx="2459236" cy="1312515"/>
          </a:xfrm>
          <a:prstGeom prst="rect">
            <a:avLst/>
          </a:prstGeom>
        </p:spPr>
      </p:pic>
      <p:sp>
        <p:nvSpPr>
          <p:cNvPr id="602" name="Label-2,2"/>
          <p:cNvSpPr txBox="1"/>
          <p:nvPr/>
        </p:nvSpPr>
        <p:spPr>
          <a:xfrm>
            <a:off x="12228671" y="7133272"/>
            <a:ext cx="2233612" cy="1047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Писемні повідомлення, чіткі інструкції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604" name="Rect"/>
          <p:cNvPicPr>
            <a:picLocks noChangeAspect="1"/>
          </p:cNvPicPr>
          <p:nvPr/>
        </p:nvPicPr>
        <p:blipFill rotWithShape="1">
          <a:blip r:embed="rId20"/>
          <a:stretch>
            <a:fillRect/>
          </a:stretch>
        </p:blipFill>
        <p:spPr>
          <a:xfrm>
            <a:off x="14580394" y="6124278"/>
            <a:ext cx="2600325" cy="3057525"/>
          </a:xfrm>
          <a:prstGeom prst="rect">
            <a:avLst/>
          </a:prstGeom>
        </p:spPr>
      </p:pic>
      <p:pic>
        <p:nvPicPr>
          <p:cNvPr id="606" name="Rect"/>
          <p:cNvPicPr>
            <a:picLocks noChangeAspect="1"/>
          </p:cNvPicPr>
          <p:nvPr/>
        </p:nvPicPr>
        <p:blipFill rotWithShape="1">
          <a:blip r:embed="rId21"/>
          <a:stretch>
            <a:fillRect/>
          </a:stretch>
        </p:blipFill>
        <p:spPr>
          <a:xfrm>
            <a:off x="14580394" y="7003703"/>
            <a:ext cx="2602111" cy="1312515"/>
          </a:xfrm>
          <a:prstGeom prst="rect">
            <a:avLst/>
          </a:prstGeom>
        </p:spPr>
      </p:pic>
      <p:sp>
        <p:nvSpPr>
          <p:cNvPr id="608" name="Label-2,3"/>
          <p:cNvSpPr txBox="1"/>
          <p:nvPr/>
        </p:nvSpPr>
        <p:spPr>
          <a:xfrm>
            <a:off x="14709934" y="7133272"/>
            <a:ext cx="2376488" cy="1047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800" spc="-18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Альтернативні канали зменшують стрес</a:t>
            </a:r>
            <a:endParaRPr lang="en-US" sz="1800" spc="-18" dirty="0">
              <a:solidFill>
                <a:srgbClr val="090909">
                  <a:alpha val="100000"/>
                </a:srgbClr>
              </a:solidFill>
              <a:latin typeface="Open Sans" pitchFamily="2" charset="0"/>
            </a:endParaRPr>
          </a:p>
        </p:txBody>
      </p:sp>
      <p:sp>
        <p:nvSpPr>
          <p:cNvPr id="610" name="Title 3"/>
          <p:cNvSpPr txBox="1"/>
          <p:nvPr/>
        </p:nvSpPr>
        <p:spPr>
          <a:xfrm>
            <a:off x="800100" y="3738848"/>
            <a:ext cx="6243638" cy="1943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-42" dirty="0">
                <a:solidFill>
                  <a:srgbClr val="090909">
                    <a:alpha val="100000"/>
                  </a:srgbClr>
                </a:solidFill>
                <a:latin typeface="Merriweather Light" panose="00000400000000000000" pitchFamily="2" charset="0"/>
              </a:rPr>
              <a:t>Реальні кейси: зміни в поведінці та середовищі</a:t>
            </a:r>
            <a:endParaRPr lang="en-US" sz="4200" spc="-42" dirty="0">
              <a:solidFill>
                <a:srgbClr val="090909">
                  <a:alpha val="100000"/>
                </a:srgbClr>
              </a:solidFill>
              <a:latin typeface="Merriweather Light" panose="00000400000000000000" pitchFamily="2" charset="0"/>
            </a:endParaRPr>
          </a:p>
        </p:txBody>
      </p:sp>
      <p:sp>
        <p:nvSpPr>
          <p:cNvPr id="612" name="SubTitle"/>
          <p:cNvSpPr txBox="1"/>
          <p:nvPr/>
        </p:nvSpPr>
        <p:spPr>
          <a:xfrm>
            <a:off x="800100" y="5791200"/>
            <a:ext cx="6243638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6A6A6A">
                    <a:alpha val="100000"/>
                  </a:srgbClr>
                </a:solidFill>
                <a:latin typeface="Open Sans" pitchFamily="2" charset="0"/>
              </a:rPr>
              <a:t>Коротко про вплив простих адаптацій на безпеку та участь</a:t>
            </a:r>
            <a:endParaRPr lang="en-US" sz="1800" spc="-18" dirty="0">
              <a:solidFill>
                <a:srgbClr val="6A6A6A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69100" y="8628938"/>
            <a:ext cx="2017321" cy="1288169"/>
          </a:xfrm>
          <a:prstGeom prst="rect">
            <a:avLst/>
          </a:prstGeom>
        </p:spPr>
      </p:pic>
      <p:pic>
        <p:nvPicPr>
          <p:cNvPr id="3" name="Picture 2" descr="PHOTO-2025-10-16-15-14-00 (1)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0100" y="8629015"/>
            <a:ext cx="2706370" cy="11131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Rect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17" name="Rect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5335935" cy="2847826"/>
          </a:xfrm>
          <a:prstGeom prst="rect">
            <a:avLst/>
          </a:prstGeom>
        </p:spPr>
      </p:pic>
      <p:pic>
        <p:nvPicPr>
          <p:cNvPr id="618" name="Rect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10500" y="762000"/>
            <a:ext cx="3106936" cy="4303365"/>
          </a:xfrm>
          <a:prstGeom prst="rect">
            <a:avLst/>
          </a:prstGeom>
        </p:spPr>
      </p:pic>
      <p:sp>
        <p:nvSpPr>
          <p:cNvPr id="620" name="Primary Heading-0"/>
          <p:cNvSpPr txBox="1"/>
          <p:nvPr/>
        </p:nvSpPr>
        <p:spPr>
          <a:xfrm>
            <a:off x="8115300" y="1616392"/>
            <a:ext cx="2538412" cy="23812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05"/>
              </a:lnSpc>
            </a:pPr>
            <a:r>
              <a:rPr lang="en-US" sz="2100" spc="-21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Провести </a:t>
            </a:r>
            <a:r>
              <a:rPr lang="en-US" sz="2100" b="1" spc="-21" dirty="0">
                <a:solidFill>
                  <a:srgbClr val="090909"/>
                </a:solidFill>
                <a:latin typeface="Open Sans" pitchFamily="2" charset="0"/>
              </a:rPr>
              <a:t>аудит доступності</a:t>
            </a:r>
            <a:r>
              <a:rPr lang="en-US" sz="2100" spc="-21" dirty="0">
                <a:solidFill>
                  <a:srgbClr val="090909"/>
                </a:solidFill>
                <a:latin typeface="Open Sans" pitchFamily="2" charset="0"/>
              </a:rPr>
              <a:t>: входи, шляхи, санвузли, контрастність, освітлення</a:t>
            </a:r>
            <a:endParaRPr lang="en-US" sz="2100" spc="-21" dirty="0">
              <a:solidFill>
                <a:srgbClr val="090909"/>
              </a:solidFill>
              <a:latin typeface="Open Sans" pitchFamily="2" charset="0"/>
            </a:endParaRPr>
          </a:p>
        </p:txBody>
      </p:sp>
      <p:pic>
        <p:nvPicPr>
          <p:cNvPr id="622" name="Rect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112532" y="762000"/>
            <a:ext cx="3106936" cy="4303365"/>
          </a:xfrm>
          <a:prstGeom prst="rect">
            <a:avLst/>
          </a:prstGeom>
        </p:spPr>
      </p:pic>
      <p:sp>
        <p:nvSpPr>
          <p:cNvPr id="624" name="Primary Heading-1"/>
          <p:cNvSpPr txBox="1"/>
          <p:nvPr/>
        </p:nvSpPr>
        <p:spPr>
          <a:xfrm>
            <a:off x="11417332" y="1616392"/>
            <a:ext cx="2538412" cy="2771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05"/>
              </a:lnSpc>
            </a:pPr>
            <a:r>
              <a:rPr lang="en-US" sz="2100" spc="-21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Впровадити </a:t>
            </a:r>
            <a:r>
              <a:rPr lang="en-US" sz="2100" b="1" spc="-21" dirty="0">
                <a:solidFill>
                  <a:srgbClr val="090909"/>
                </a:solidFill>
                <a:latin typeface="Open Sans" pitchFamily="2" charset="0"/>
              </a:rPr>
              <a:t>правила спілкування</a:t>
            </a:r>
            <a:r>
              <a:rPr lang="en-US" sz="2100" spc="-21" dirty="0">
                <a:solidFill>
                  <a:srgbClr val="090909"/>
                </a:solidFill>
                <a:latin typeface="Open Sans" pitchFamily="2" charset="0"/>
              </a:rPr>
              <a:t>: звертатися до особи, питати про допомогу, уникати ярликів</a:t>
            </a:r>
            <a:endParaRPr lang="en-US" sz="2100" spc="-21" dirty="0">
              <a:solidFill>
                <a:srgbClr val="090909"/>
              </a:solidFill>
              <a:latin typeface="Open Sans" pitchFamily="2" charset="0"/>
            </a:endParaRPr>
          </a:p>
        </p:txBody>
      </p:sp>
      <p:pic>
        <p:nvPicPr>
          <p:cNvPr id="626" name="Rect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414468" y="762000"/>
            <a:ext cx="3106936" cy="4303365"/>
          </a:xfrm>
          <a:prstGeom prst="rect">
            <a:avLst/>
          </a:prstGeom>
        </p:spPr>
      </p:pic>
      <p:sp>
        <p:nvSpPr>
          <p:cNvPr id="628" name="Primary Heading-2"/>
          <p:cNvSpPr txBox="1"/>
          <p:nvPr/>
        </p:nvSpPr>
        <p:spPr>
          <a:xfrm>
            <a:off x="14719268" y="1616392"/>
            <a:ext cx="2538412" cy="19812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05"/>
              </a:lnSpc>
            </a:pPr>
            <a:r>
              <a:rPr lang="en-US" sz="2100" b="1" spc="-21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Навчання персоналу</a:t>
            </a:r>
            <a:r>
              <a:rPr lang="en-US" sz="2100" spc="-21" dirty="0">
                <a:solidFill>
                  <a:srgbClr val="090909"/>
                </a:solidFill>
                <a:latin typeface="Open Sans" pitchFamily="2" charset="0"/>
              </a:rPr>
              <a:t>: регулярні тренінги з комунікації та фізичної допомоги</a:t>
            </a:r>
            <a:endParaRPr lang="en-US" sz="2100" spc="-21" dirty="0">
              <a:solidFill>
                <a:srgbClr val="090909"/>
              </a:solidFill>
              <a:latin typeface="Open Sans" pitchFamily="2" charset="0"/>
            </a:endParaRPr>
          </a:p>
        </p:txBody>
      </p:sp>
      <p:pic>
        <p:nvPicPr>
          <p:cNvPr id="630" name="Rect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10500" y="5238750"/>
            <a:ext cx="3106936" cy="4303365"/>
          </a:xfrm>
          <a:prstGeom prst="rect">
            <a:avLst/>
          </a:prstGeom>
        </p:spPr>
      </p:pic>
      <p:sp>
        <p:nvSpPr>
          <p:cNvPr id="632" name="Primary Heading-3"/>
          <p:cNvSpPr txBox="1"/>
          <p:nvPr/>
        </p:nvSpPr>
        <p:spPr>
          <a:xfrm>
            <a:off x="8115300" y="6093142"/>
            <a:ext cx="2538412" cy="23812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05"/>
              </a:lnSpc>
            </a:pPr>
            <a:r>
              <a:rPr lang="en-US" sz="2100" spc="-21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Призначити </a:t>
            </a:r>
            <a:r>
              <a:rPr lang="en-US" sz="2100" b="1" spc="-21" dirty="0">
                <a:solidFill>
                  <a:srgbClr val="090909"/>
                </a:solidFill>
                <a:latin typeface="Open Sans" pitchFamily="2" charset="0"/>
              </a:rPr>
              <a:t>відповідальних</a:t>
            </a:r>
            <a:r>
              <a:rPr lang="en-US" sz="2100" spc="-21" dirty="0">
                <a:solidFill>
                  <a:srgbClr val="090909"/>
                </a:solidFill>
                <a:latin typeface="Open Sans" pitchFamily="2" charset="0"/>
              </a:rPr>
              <a:t>: HR / координатор доступності, наставник для нових працівників</a:t>
            </a:r>
            <a:endParaRPr lang="en-US" sz="2100" spc="-21" dirty="0">
              <a:solidFill>
                <a:srgbClr val="090909"/>
              </a:solidFill>
              <a:latin typeface="Open Sans" pitchFamily="2" charset="0"/>
            </a:endParaRPr>
          </a:p>
        </p:txBody>
      </p:sp>
      <p:pic>
        <p:nvPicPr>
          <p:cNvPr id="634" name="Rect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112532" y="5238750"/>
            <a:ext cx="3106936" cy="4303365"/>
          </a:xfrm>
          <a:prstGeom prst="rect">
            <a:avLst/>
          </a:prstGeom>
        </p:spPr>
      </p:pic>
      <p:sp>
        <p:nvSpPr>
          <p:cNvPr id="636" name="Primary Heading-4"/>
          <p:cNvSpPr txBox="1"/>
          <p:nvPr/>
        </p:nvSpPr>
        <p:spPr>
          <a:xfrm>
            <a:off x="11417332" y="6093142"/>
            <a:ext cx="2538412" cy="23812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05"/>
              </a:lnSpc>
            </a:pPr>
            <a:r>
              <a:rPr lang="en-US" sz="2100" spc="-21" dirty="0">
                <a:solidFill>
                  <a:srgbClr val="090909">
                    <a:alpha val="100000"/>
                  </a:srgbClr>
                </a:solidFill>
                <a:latin typeface="Open Sans" pitchFamily="2" charset="0"/>
              </a:rPr>
              <a:t>Моніторинг і </a:t>
            </a:r>
            <a:r>
              <a:rPr lang="en-US" sz="2100" b="1" spc="-21" dirty="0">
                <a:solidFill>
                  <a:srgbClr val="090909"/>
                </a:solidFill>
                <a:latin typeface="Open Sans" pitchFamily="2" charset="0"/>
              </a:rPr>
              <a:t>зворотний зв’язок</a:t>
            </a:r>
            <a:r>
              <a:rPr lang="en-US" sz="2100" spc="-21" dirty="0">
                <a:solidFill>
                  <a:srgbClr val="090909"/>
                </a:solidFill>
                <a:latin typeface="Open Sans" pitchFamily="2" charset="0"/>
              </a:rPr>
              <a:t>: щотижневі зустрічі, анкети, корекція заходів</a:t>
            </a:r>
            <a:endParaRPr lang="en-US" sz="2100" spc="-21" dirty="0">
              <a:solidFill>
                <a:srgbClr val="090909"/>
              </a:solidFill>
              <a:latin typeface="Open Sans" pitchFamily="2" charset="0"/>
            </a:endParaRPr>
          </a:p>
        </p:txBody>
      </p:sp>
      <p:sp>
        <p:nvSpPr>
          <p:cNvPr id="638" name="Title 3"/>
          <p:cNvSpPr txBox="1"/>
          <p:nvPr/>
        </p:nvSpPr>
        <p:spPr>
          <a:xfrm>
            <a:off x="800100" y="3738848"/>
            <a:ext cx="6243638" cy="1943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-42" dirty="0">
                <a:solidFill>
                  <a:srgbClr val="090909">
                    <a:alpha val="100000"/>
                  </a:srgbClr>
                </a:solidFill>
                <a:latin typeface="Merriweather Light" panose="00000400000000000000" pitchFamily="2" charset="0"/>
              </a:rPr>
              <a:t>Чекліст впровадження: прості кроки для організацій і людей</a:t>
            </a:r>
            <a:endParaRPr lang="en-US" sz="4200" spc="-42" dirty="0">
              <a:solidFill>
                <a:srgbClr val="090909">
                  <a:alpha val="100000"/>
                </a:srgbClr>
              </a:solidFill>
              <a:latin typeface="Merriweather Light" panose="00000400000000000000" pitchFamily="2" charset="0"/>
            </a:endParaRPr>
          </a:p>
        </p:txBody>
      </p:sp>
      <p:sp>
        <p:nvSpPr>
          <p:cNvPr id="640" name="SubTitle"/>
          <p:cNvSpPr txBox="1"/>
          <p:nvPr/>
        </p:nvSpPr>
        <p:spPr>
          <a:xfrm>
            <a:off x="800100" y="5791200"/>
            <a:ext cx="6243638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1800" spc="-18" dirty="0">
                <a:solidFill>
                  <a:srgbClr val="6A6A6A">
                    <a:alpha val="100000"/>
                  </a:srgbClr>
                </a:solidFill>
                <a:latin typeface="Open Sans" pitchFamily="2" charset="0"/>
              </a:rPr>
              <a:t>Конкретні процедури для психологічної та фізичної безпеки у взаємодії з людьми з інвалідністю</a:t>
            </a:r>
            <a:endParaRPr lang="en-US" sz="1800" spc="-18" dirty="0">
              <a:solidFill>
                <a:srgbClr val="6A6A6A">
                  <a:alpha val="100000"/>
                </a:srgbClr>
              </a:solidFill>
              <a:latin typeface="Open Sans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148" y="8626388"/>
            <a:ext cx="2017321" cy="1288169"/>
          </a:xfrm>
          <a:prstGeom prst="rect">
            <a:avLst/>
          </a:prstGeom>
        </p:spPr>
      </p:pic>
      <p:pic>
        <p:nvPicPr>
          <p:cNvPr id="3" name="Picture 2" descr="PHOTO-2025-10-16-15-14-00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350" y="8626475"/>
            <a:ext cx="2706370" cy="11131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10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11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12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13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14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15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16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17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18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19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2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20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3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4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5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6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7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8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ags/tag9.xml><?xml version="1.0" encoding="utf-8"?>
<p:tagLst xmlns:p="http://schemas.openxmlformats.org/presentationml/2006/main">
  <p:tag name="KSO_WM_DIAGRAM_VIRTUALLY_FRAME" val="{&quot;height&quot;:759.045905511811,&quot;left&quot;:39,&quot;top&quot;:5.054094488188976,&quot;width&quot;:673.3124409448819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C25856D06297E44BABA21F03380F72A" ma:contentTypeVersion="15" ma:contentTypeDescription="Створення нового документа." ma:contentTypeScope="" ma:versionID="98358f0075233812c40e50742c0bfd52">
  <xsd:schema xmlns:xsd="http://www.w3.org/2001/XMLSchema" xmlns:xs="http://www.w3.org/2001/XMLSchema" xmlns:p="http://schemas.microsoft.com/office/2006/metadata/properties" xmlns:ns2="5cb89971-3419-4882-9fcf-d016b276f174" xmlns:ns3="a4f9951d-b215-465e-b0c3-05ff4de6b96b" targetNamespace="http://schemas.microsoft.com/office/2006/metadata/properties" ma:root="true" ma:fieldsID="7c0bef0acbef62829be84605a8bed776" ns2:_="" ns3:_="">
    <xsd:import namespace="5cb89971-3419-4882-9fcf-d016b276f174"/>
    <xsd:import namespace="a4f9951d-b215-465e-b0c3-05ff4de6b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89971-3419-4882-9fcf-d016b276f1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82d401d9-6b26-4749-9d41-6c691aec25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9951d-b215-465e-b0c3-05ff4de6b96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a4af16b-30d8-48b9-805e-4af04ac6abd2}" ma:internalName="TaxCatchAll" ma:showField="CatchAllData" ma:web="a4f9951d-b215-465e-b0c3-05ff4de6b9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f9951d-b215-465e-b0c3-05ff4de6b96b" xsi:nil="true"/>
    <lcf76f155ced4ddcb4097134ff3c332f xmlns="5cb89971-3419-4882-9fcf-d016b276f17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700279-5AC7-4D2D-B8F8-9E42BA8A538F}"/>
</file>

<file path=customXml/itemProps2.xml><?xml version="1.0" encoding="utf-8"?>
<ds:datastoreItem xmlns:ds="http://schemas.openxmlformats.org/officeDocument/2006/customXml" ds:itemID="{F207B46F-B885-4D82-8B02-F20D2AA63796}"/>
</file>

<file path=customXml/itemProps3.xml><?xml version="1.0" encoding="utf-8"?>
<ds:datastoreItem xmlns:ds="http://schemas.openxmlformats.org/officeDocument/2006/customXml" ds:itemID="{35F8F92F-74C0-4058-8090-CA30CBFDD2A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5186</Words>
  <Application>WPS Presentation</Application>
  <PresentationFormat>Произвольный</PresentationFormat>
  <Paragraphs>188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Merriweather Light</vt:lpstr>
      <vt:lpstr>Open Sans</vt:lpstr>
      <vt:lpstr>Old Standard TT</vt:lpstr>
      <vt:lpstr>Merriweather</vt:lpstr>
      <vt:lpstr>Inter</vt:lpstr>
      <vt:lpstr>Segoe Print</vt:lpstr>
      <vt:lpstr>Microsoft YaHei</vt:lpstr>
      <vt:lpstr>Arial Unicode MS</vt:lpstr>
      <vt:lpstr>Calibri Light</vt:lpstr>
      <vt:lpstr>Calibri</vt:lpstr>
      <vt:lpstr>Roboto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Exporter Version: 2.6.0.0, docId: 24132871, orderId: 10040572</dc:title>
  <dc:creator>Presentations.AI Exporter</dc:creator>
  <cp:lastModifiedBy>Folgina</cp:lastModifiedBy>
  <cp:revision>6</cp:revision>
  <dcterms:created xsi:type="dcterms:W3CDTF">2025-11-17T14:36:00Z</dcterms:created>
  <dcterms:modified xsi:type="dcterms:W3CDTF">2025-12-01T23:16:01Z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A25F4AD40E8F49EB828C615F6BB79F5B_13</vt:lpwstr>
  </property>
  <property fmtid="{D5CDD505-2E9C-101B-9397-08002B2CF9AE}" pid="3" name="KSOProductBuildVer">
    <vt:lpwstr>1033-12.2.0.23131</vt:lpwstr>
  </property>
  <property fmtid="{D5CDD505-2E9C-101B-9397-08002B2CF9AE}" pid="4" name="ContentTypeId">
    <vt:lpwstr>0x010100BC25856D06297E44BABA21F03380F72A</vt:lpwstr>
  </property>
</Properties>
</file>